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56" r:id="rId2"/>
    <p:sldId id="310" r:id="rId3"/>
    <p:sldId id="299" r:id="rId4"/>
    <p:sldId id="313" r:id="rId5"/>
    <p:sldId id="258" r:id="rId6"/>
    <p:sldId id="300" r:id="rId7"/>
    <p:sldId id="288" r:id="rId8"/>
    <p:sldId id="289" r:id="rId9"/>
    <p:sldId id="290" r:id="rId10"/>
    <p:sldId id="297" r:id="rId11"/>
    <p:sldId id="302" r:id="rId12"/>
    <p:sldId id="321" r:id="rId13"/>
    <p:sldId id="260" r:id="rId14"/>
    <p:sldId id="317" r:id="rId15"/>
    <p:sldId id="316" r:id="rId16"/>
    <p:sldId id="320" r:id="rId17"/>
    <p:sldId id="318" r:id="rId18"/>
    <p:sldId id="319" r:id="rId19"/>
    <p:sldId id="315" r:id="rId20"/>
    <p:sldId id="273" r:id="rId21"/>
    <p:sldId id="267" r:id="rId22"/>
    <p:sldId id="268" r:id="rId23"/>
    <p:sldId id="291" r:id="rId24"/>
    <p:sldId id="292" r:id="rId25"/>
    <p:sldId id="304" r:id="rId26"/>
    <p:sldId id="293" r:id="rId27"/>
    <p:sldId id="294" r:id="rId28"/>
    <p:sldId id="295" r:id="rId29"/>
    <p:sldId id="303" r:id="rId30"/>
    <p:sldId id="298" r:id="rId31"/>
    <p:sldId id="274" r:id="rId32"/>
    <p:sldId id="276" r:id="rId33"/>
    <p:sldId id="277" r:id="rId34"/>
    <p:sldId id="278" r:id="rId35"/>
    <p:sldId id="305"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u Jogesh" initials="AJ" lastIdx="2" clrIdx="0">
    <p:extLst>
      <p:ext uri="{19B8F6BF-5375-455C-9EA6-DF929625EA0E}">
        <p15:presenceInfo xmlns:p15="http://schemas.microsoft.com/office/powerpoint/2012/main" userId="Anu Jogesh"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B0976"/>
    <a:srgbClr val="96133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118" autoAdjust="0"/>
    <p:restoredTop sz="72878" autoAdjust="0"/>
  </p:normalViewPr>
  <p:slideViewPr>
    <p:cSldViewPr snapToGrid="0">
      <p:cViewPr varScale="1">
        <p:scale>
          <a:sx n="53" d="100"/>
          <a:sy n="53" d="100"/>
        </p:scale>
        <p:origin x="1248" y="6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openxmlformats.org/officeDocument/2006/relationships/oleObject" Target="file:///C:\Users\Anu%20Jogesh\Documents\funding%20for%20sectors_AfA%20presenataion.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IN" sz="2400" dirty="0"/>
              <a:t>Sector-wise</a:t>
            </a:r>
            <a:r>
              <a:rPr lang="en-IN" sz="2400" baseline="0" dirty="0"/>
              <a:t> allocation of adaptation funding in India </a:t>
            </a:r>
            <a:endParaRPr lang="en-IN" sz="24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2.986552585971582E-2"/>
          <c:y val="0.18764849256983762"/>
          <c:w val="0.95550106242025801"/>
          <c:h val="0.68763414546164081"/>
        </c:manualLayout>
      </c:layout>
      <c:barChart>
        <c:barDir val="col"/>
        <c:grouping val="clustered"/>
        <c:varyColors val="0"/>
        <c:ser>
          <c:idx val="0"/>
          <c:order val="0"/>
          <c:spPr>
            <a:solidFill>
              <a:schemeClr val="accent1"/>
            </a:solidFill>
            <a:ln>
              <a:noFill/>
            </a:ln>
            <a:effectLst/>
          </c:spPr>
          <c:invertIfNegative val="0"/>
          <c:cat>
            <c:strRef>
              <c:f>Sheet1!$F$11:$F$18</c:f>
              <c:strCache>
                <c:ptCount val="8"/>
                <c:pt idx="0">
                  <c:v>Welands</c:v>
                </c:pt>
                <c:pt idx="1">
                  <c:v>Mitigation</c:v>
                </c:pt>
                <c:pt idx="2">
                  <c:v>Agriculture</c:v>
                </c:pt>
                <c:pt idx="3">
                  <c:v>Coasts</c:v>
                </c:pt>
                <c:pt idx="4">
                  <c:v>Livestock</c:v>
                </c:pt>
                <c:pt idx="5">
                  <c:v>Water</c:v>
                </c:pt>
                <c:pt idx="6">
                  <c:v>Fisheries</c:v>
                </c:pt>
                <c:pt idx="7">
                  <c:v>Cross-cutting</c:v>
                </c:pt>
              </c:strCache>
            </c:strRef>
          </c:cat>
          <c:val>
            <c:numRef>
              <c:f>Sheet1!$G$11:$G$18</c:f>
              <c:numCache>
                <c:formatCode>General</c:formatCode>
                <c:ptCount val="8"/>
                <c:pt idx="0">
                  <c:v>1</c:v>
                </c:pt>
                <c:pt idx="1">
                  <c:v>1</c:v>
                </c:pt>
                <c:pt idx="2">
                  <c:v>7</c:v>
                </c:pt>
                <c:pt idx="3">
                  <c:v>2</c:v>
                </c:pt>
                <c:pt idx="4">
                  <c:v>1</c:v>
                </c:pt>
                <c:pt idx="5">
                  <c:v>5</c:v>
                </c:pt>
                <c:pt idx="6">
                  <c:v>1</c:v>
                </c:pt>
                <c:pt idx="7">
                  <c:v>2</c:v>
                </c:pt>
              </c:numCache>
            </c:numRef>
          </c:val>
          <c:extLst>
            <c:ext xmlns:c16="http://schemas.microsoft.com/office/drawing/2014/chart" uri="{C3380CC4-5D6E-409C-BE32-E72D297353CC}">
              <c16:uniqueId val="{00000000-9540-4784-AC4F-35F508DD83AA}"/>
            </c:ext>
          </c:extLst>
        </c:ser>
        <c:dLbls>
          <c:showLegendKey val="0"/>
          <c:showVal val="0"/>
          <c:showCatName val="0"/>
          <c:showSerName val="0"/>
          <c:showPercent val="0"/>
          <c:showBubbleSize val="0"/>
        </c:dLbls>
        <c:gapWidth val="219"/>
        <c:overlap val="-27"/>
        <c:axId val="357493920"/>
        <c:axId val="357493136"/>
      </c:barChart>
      <c:catAx>
        <c:axId val="3574939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en-US"/>
          </a:p>
        </c:txPr>
        <c:crossAx val="357493136"/>
        <c:crosses val="autoZero"/>
        <c:auto val="1"/>
        <c:lblAlgn val="ctr"/>
        <c:lblOffset val="100"/>
        <c:noMultiLvlLbl val="0"/>
      </c:catAx>
      <c:valAx>
        <c:axId val="35749313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5749392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A670B5B-0DEE-4FA1-9AC1-201B1AEC5091}" type="doc">
      <dgm:prSet loTypeId="urn:microsoft.com/office/officeart/2011/layout/TabList" loCatId="list" qsTypeId="urn:microsoft.com/office/officeart/2005/8/quickstyle/simple2" qsCatId="simple" csTypeId="urn:microsoft.com/office/officeart/2005/8/colors/colorful2" csCatId="colorful" phldr="1"/>
      <dgm:spPr/>
      <dgm:t>
        <a:bodyPr/>
        <a:lstStyle/>
        <a:p>
          <a:endParaRPr lang="en-IN"/>
        </a:p>
      </dgm:t>
    </dgm:pt>
    <dgm:pt modelId="{4B1E650C-970B-4F4C-973E-857D36094E1B}">
      <dgm:prSet phldrT="[Text]" custT="1"/>
      <dgm:spPr/>
      <dgm:t>
        <a:bodyPr/>
        <a:lstStyle/>
        <a:p>
          <a:r>
            <a:rPr lang="en-GB" sz="1800"/>
            <a:t>Step 1</a:t>
          </a:r>
          <a:endParaRPr lang="en-IN" sz="1800"/>
        </a:p>
      </dgm:t>
    </dgm:pt>
    <dgm:pt modelId="{15F20A1B-7585-4C7D-AC42-E77B4E6E561B}" type="parTrans" cxnId="{504BAEFB-EE65-47AB-9BBC-BA171C8D6150}">
      <dgm:prSet/>
      <dgm:spPr/>
      <dgm:t>
        <a:bodyPr/>
        <a:lstStyle/>
        <a:p>
          <a:endParaRPr lang="en-IN"/>
        </a:p>
      </dgm:t>
    </dgm:pt>
    <dgm:pt modelId="{A47CB668-3E0B-491C-AD40-12F251368E33}" type="sibTrans" cxnId="{504BAEFB-EE65-47AB-9BBC-BA171C8D6150}">
      <dgm:prSet/>
      <dgm:spPr/>
      <dgm:t>
        <a:bodyPr/>
        <a:lstStyle/>
        <a:p>
          <a:endParaRPr lang="en-IN"/>
        </a:p>
      </dgm:t>
    </dgm:pt>
    <dgm:pt modelId="{9734FBAA-8B78-4CE4-993E-7EED072C1ECE}">
      <dgm:prSet phldrT="[Text]" custT="1"/>
      <dgm:spPr/>
      <dgm:t>
        <a:bodyPr/>
        <a:lstStyle/>
        <a:p>
          <a:r>
            <a:rPr lang="en-GB" sz="2000" b="1" dirty="0"/>
            <a:t>VRA review</a:t>
          </a:r>
          <a:endParaRPr lang="en-IN" sz="2000" b="1" dirty="0"/>
        </a:p>
      </dgm:t>
    </dgm:pt>
    <dgm:pt modelId="{04D8ED97-F1B1-4EAE-ACC9-06E8555D6462}" type="parTrans" cxnId="{8B348615-B1BC-46BF-8E2A-D47EB9FC9A7C}">
      <dgm:prSet/>
      <dgm:spPr/>
      <dgm:t>
        <a:bodyPr/>
        <a:lstStyle/>
        <a:p>
          <a:endParaRPr lang="en-IN"/>
        </a:p>
      </dgm:t>
    </dgm:pt>
    <dgm:pt modelId="{40C49BF5-41FC-44E6-A71A-677573250670}" type="sibTrans" cxnId="{8B348615-B1BC-46BF-8E2A-D47EB9FC9A7C}">
      <dgm:prSet/>
      <dgm:spPr/>
      <dgm:t>
        <a:bodyPr/>
        <a:lstStyle/>
        <a:p>
          <a:endParaRPr lang="en-IN"/>
        </a:p>
      </dgm:t>
    </dgm:pt>
    <dgm:pt modelId="{46FAF3E0-618F-43D9-814A-AB99B5A52A06}">
      <dgm:prSet phldrT="[Text]" custT="1"/>
      <dgm:spPr/>
      <dgm:t>
        <a:bodyPr/>
        <a:lstStyle/>
        <a:p>
          <a:r>
            <a:rPr lang="en-GB" sz="1800" dirty="0"/>
            <a:t>Step 2</a:t>
          </a:r>
          <a:endParaRPr lang="en-IN" sz="1800" dirty="0"/>
        </a:p>
      </dgm:t>
    </dgm:pt>
    <dgm:pt modelId="{090A6187-6B17-46C1-8313-6636D37E24F6}" type="parTrans" cxnId="{9C7D048B-7C50-4F33-8FF4-CF5EC9EF0D11}">
      <dgm:prSet/>
      <dgm:spPr/>
      <dgm:t>
        <a:bodyPr/>
        <a:lstStyle/>
        <a:p>
          <a:endParaRPr lang="en-IN"/>
        </a:p>
      </dgm:t>
    </dgm:pt>
    <dgm:pt modelId="{92E8978D-3CBE-4486-9F1B-58FF1B09834E}" type="sibTrans" cxnId="{9C7D048B-7C50-4F33-8FF4-CF5EC9EF0D11}">
      <dgm:prSet/>
      <dgm:spPr/>
      <dgm:t>
        <a:bodyPr/>
        <a:lstStyle/>
        <a:p>
          <a:endParaRPr lang="en-IN"/>
        </a:p>
      </dgm:t>
    </dgm:pt>
    <dgm:pt modelId="{31CF2613-BE51-4CAA-BEEA-888FC440C74F}">
      <dgm:prSet phldrT="[Text]" custT="1"/>
      <dgm:spPr/>
      <dgm:t>
        <a:bodyPr/>
        <a:lstStyle/>
        <a:p>
          <a:r>
            <a:rPr lang="en-GB" sz="2000" b="1" dirty="0"/>
            <a:t>Identification of climate impact areas</a:t>
          </a:r>
          <a:endParaRPr lang="en-IN" sz="2000" b="1" dirty="0"/>
        </a:p>
      </dgm:t>
    </dgm:pt>
    <dgm:pt modelId="{2C775529-92AE-490E-80ED-0D26EBE8C928}" type="parTrans" cxnId="{E38F5875-E43B-4395-94AC-4707D14A3491}">
      <dgm:prSet/>
      <dgm:spPr/>
      <dgm:t>
        <a:bodyPr/>
        <a:lstStyle/>
        <a:p>
          <a:endParaRPr lang="en-IN"/>
        </a:p>
      </dgm:t>
    </dgm:pt>
    <dgm:pt modelId="{5EEF6CA6-3749-4F85-8F4C-1C5C40D5635A}" type="sibTrans" cxnId="{E38F5875-E43B-4395-94AC-4707D14A3491}">
      <dgm:prSet/>
      <dgm:spPr/>
      <dgm:t>
        <a:bodyPr/>
        <a:lstStyle/>
        <a:p>
          <a:endParaRPr lang="en-IN"/>
        </a:p>
      </dgm:t>
    </dgm:pt>
    <dgm:pt modelId="{06623593-1741-42C2-A73C-288ADC645F8C}">
      <dgm:prSet phldrT="[Text]" custT="1"/>
      <dgm:spPr/>
      <dgm:t>
        <a:bodyPr/>
        <a:lstStyle/>
        <a:p>
          <a:endParaRPr lang="en-IN" sz="1000"/>
        </a:p>
      </dgm:t>
    </dgm:pt>
    <dgm:pt modelId="{6F761AE2-051C-466B-A077-B5437BB8FF54}" type="parTrans" cxnId="{033F2D17-801A-44D4-B751-990374D501A4}">
      <dgm:prSet/>
      <dgm:spPr/>
      <dgm:t>
        <a:bodyPr/>
        <a:lstStyle/>
        <a:p>
          <a:endParaRPr lang="en-IN"/>
        </a:p>
      </dgm:t>
    </dgm:pt>
    <dgm:pt modelId="{12FA63ED-F64F-482D-B453-140EDAB6B3E4}" type="sibTrans" cxnId="{033F2D17-801A-44D4-B751-990374D501A4}">
      <dgm:prSet/>
      <dgm:spPr/>
      <dgm:t>
        <a:bodyPr/>
        <a:lstStyle/>
        <a:p>
          <a:endParaRPr lang="en-IN"/>
        </a:p>
      </dgm:t>
    </dgm:pt>
    <dgm:pt modelId="{03A8537F-623A-45C0-8757-3026E951F5C5}">
      <dgm:prSet phldrT="[Text]" custT="1"/>
      <dgm:spPr/>
      <dgm:t>
        <a:bodyPr/>
        <a:lstStyle/>
        <a:p>
          <a:r>
            <a:rPr lang="en-IN" sz="1800"/>
            <a:t>Step 3</a:t>
          </a:r>
        </a:p>
      </dgm:t>
    </dgm:pt>
    <dgm:pt modelId="{FA8433E1-E043-41BF-AABD-D90231FB4C7F}" type="parTrans" cxnId="{0C65943A-0C0A-4A55-8771-ED5E84EF4797}">
      <dgm:prSet/>
      <dgm:spPr/>
      <dgm:t>
        <a:bodyPr/>
        <a:lstStyle/>
        <a:p>
          <a:endParaRPr lang="en-IN"/>
        </a:p>
      </dgm:t>
    </dgm:pt>
    <dgm:pt modelId="{1C5293F7-8DF0-4CCA-9BDB-DC2941402357}" type="sibTrans" cxnId="{0C65943A-0C0A-4A55-8771-ED5E84EF4797}">
      <dgm:prSet/>
      <dgm:spPr/>
      <dgm:t>
        <a:bodyPr/>
        <a:lstStyle/>
        <a:p>
          <a:endParaRPr lang="en-IN"/>
        </a:p>
      </dgm:t>
    </dgm:pt>
    <dgm:pt modelId="{5E5B7E3D-C751-4CC5-B05F-A8D9D0D04DC1}">
      <dgm:prSet phldrT="[Text]" custT="1"/>
      <dgm:spPr/>
      <dgm:t>
        <a:bodyPr/>
        <a:lstStyle/>
        <a:p>
          <a:r>
            <a:rPr lang="en-GB" sz="2000" b="1" dirty="0"/>
            <a:t>Policy review</a:t>
          </a:r>
          <a:endParaRPr lang="en-IN" sz="2000" b="1" dirty="0"/>
        </a:p>
      </dgm:t>
    </dgm:pt>
    <dgm:pt modelId="{165609F0-9AF4-4CA0-A0B4-CA58C902E3B3}" type="parTrans" cxnId="{C5641F5E-FA3A-4BE3-807A-BA73E9E29933}">
      <dgm:prSet/>
      <dgm:spPr/>
      <dgm:t>
        <a:bodyPr/>
        <a:lstStyle/>
        <a:p>
          <a:endParaRPr lang="en-IN"/>
        </a:p>
      </dgm:t>
    </dgm:pt>
    <dgm:pt modelId="{8F1BBAC8-7339-4846-8A91-B0EBD6983542}" type="sibTrans" cxnId="{C5641F5E-FA3A-4BE3-807A-BA73E9E29933}">
      <dgm:prSet/>
      <dgm:spPr/>
      <dgm:t>
        <a:bodyPr/>
        <a:lstStyle/>
        <a:p>
          <a:endParaRPr lang="en-IN"/>
        </a:p>
      </dgm:t>
    </dgm:pt>
    <dgm:pt modelId="{391D29C4-11EB-40A6-B1B1-5ABA2B6AA91B}">
      <dgm:prSet phldrT="[Text]" custT="1"/>
      <dgm:spPr/>
      <dgm:t>
        <a:bodyPr/>
        <a:lstStyle/>
        <a:p>
          <a:r>
            <a:rPr lang="en-GB" sz="1300" dirty="0"/>
            <a:t>Review</a:t>
          </a:r>
          <a:endParaRPr lang="en-IN" sz="1300" dirty="0"/>
        </a:p>
      </dgm:t>
    </dgm:pt>
    <dgm:pt modelId="{6066957E-38E2-4EB8-AF7F-99E5035029E2}" type="parTrans" cxnId="{2288D432-297F-45AB-9E63-DF066B9C06FA}">
      <dgm:prSet/>
      <dgm:spPr/>
      <dgm:t>
        <a:bodyPr/>
        <a:lstStyle/>
        <a:p>
          <a:endParaRPr lang="en-IN"/>
        </a:p>
      </dgm:t>
    </dgm:pt>
    <dgm:pt modelId="{A9264381-A164-4A9C-8316-6F19CD528985}" type="sibTrans" cxnId="{2288D432-297F-45AB-9E63-DF066B9C06FA}">
      <dgm:prSet/>
      <dgm:spPr/>
      <dgm:t>
        <a:bodyPr/>
        <a:lstStyle/>
        <a:p>
          <a:endParaRPr lang="en-IN"/>
        </a:p>
      </dgm:t>
    </dgm:pt>
    <dgm:pt modelId="{AE4466D8-EF28-4E09-AD28-7F96ECA20A72}">
      <dgm:prSet custT="1"/>
      <dgm:spPr/>
      <dgm:t>
        <a:bodyPr/>
        <a:lstStyle/>
        <a:p>
          <a:r>
            <a:rPr lang="en-IN" sz="1800"/>
            <a:t>Step 4</a:t>
          </a:r>
        </a:p>
      </dgm:t>
    </dgm:pt>
    <dgm:pt modelId="{0CFC3F92-2E35-4F1B-BEF3-42B9BF2831FD}" type="parTrans" cxnId="{837F5728-121A-447F-80B2-9C63A3F7B3B2}">
      <dgm:prSet/>
      <dgm:spPr/>
      <dgm:t>
        <a:bodyPr/>
        <a:lstStyle/>
        <a:p>
          <a:endParaRPr lang="en-IN"/>
        </a:p>
      </dgm:t>
    </dgm:pt>
    <dgm:pt modelId="{817CA5AC-6593-425D-9BD5-52DB676847CA}" type="sibTrans" cxnId="{837F5728-121A-447F-80B2-9C63A3F7B3B2}">
      <dgm:prSet/>
      <dgm:spPr/>
      <dgm:t>
        <a:bodyPr/>
        <a:lstStyle/>
        <a:p>
          <a:endParaRPr lang="en-IN"/>
        </a:p>
      </dgm:t>
    </dgm:pt>
    <dgm:pt modelId="{97621F31-DCC0-4320-AB0B-CEA12739CABB}">
      <dgm:prSet custT="1"/>
      <dgm:spPr/>
      <dgm:t>
        <a:bodyPr/>
        <a:lstStyle/>
        <a:p>
          <a:r>
            <a:rPr lang="en-IN" sz="2000" b="1" dirty="0"/>
            <a:t>Participatory Rural Appraisal (PRA) review</a:t>
          </a:r>
        </a:p>
      </dgm:t>
    </dgm:pt>
    <dgm:pt modelId="{2836B024-C35E-41EF-A8C8-86856985B0B3}" type="parTrans" cxnId="{F665EDF8-2E98-4E88-8A51-2305980AACE8}">
      <dgm:prSet/>
      <dgm:spPr/>
      <dgm:t>
        <a:bodyPr/>
        <a:lstStyle/>
        <a:p>
          <a:endParaRPr lang="en-IN"/>
        </a:p>
      </dgm:t>
    </dgm:pt>
    <dgm:pt modelId="{DDA7E1E8-9E25-4FE4-8043-18DAC5389FE9}" type="sibTrans" cxnId="{F665EDF8-2E98-4E88-8A51-2305980AACE8}">
      <dgm:prSet/>
      <dgm:spPr/>
      <dgm:t>
        <a:bodyPr/>
        <a:lstStyle/>
        <a:p>
          <a:endParaRPr lang="en-IN"/>
        </a:p>
      </dgm:t>
    </dgm:pt>
    <dgm:pt modelId="{4AA38C06-5EA2-4555-83F2-A2ADB5DCF764}">
      <dgm:prSet custT="1"/>
      <dgm:spPr/>
      <dgm:t>
        <a:bodyPr/>
        <a:lstStyle/>
        <a:p>
          <a:endParaRPr lang="en-IN" sz="1000" b="0"/>
        </a:p>
      </dgm:t>
    </dgm:pt>
    <dgm:pt modelId="{B3CCA263-C3BD-4381-93A7-9031396F8A36}" type="parTrans" cxnId="{51B4B0C3-AF9D-420F-B08D-DDC26033BEDB}">
      <dgm:prSet/>
      <dgm:spPr/>
      <dgm:t>
        <a:bodyPr/>
        <a:lstStyle/>
        <a:p>
          <a:endParaRPr lang="en-IN"/>
        </a:p>
      </dgm:t>
    </dgm:pt>
    <dgm:pt modelId="{BF895A7E-5982-4A9C-8315-5F0C42D2D17E}" type="sibTrans" cxnId="{51B4B0C3-AF9D-420F-B08D-DDC26033BEDB}">
      <dgm:prSet/>
      <dgm:spPr/>
      <dgm:t>
        <a:bodyPr/>
        <a:lstStyle/>
        <a:p>
          <a:endParaRPr lang="en-IN"/>
        </a:p>
      </dgm:t>
    </dgm:pt>
    <dgm:pt modelId="{B45C6EB8-8223-43C1-82D2-098D2104DFB7}">
      <dgm:prSet custT="1"/>
      <dgm:spPr/>
      <dgm:t>
        <a:bodyPr/>
        <a:lstStyle/>
        <a:p>
          <a:r>
            <a:rPr lang="en-GB" sz="1800"/>
            <a:t>Step 6</a:t>
          </a:r>
          <a:endParaRPr lang="en-IN" sz="1800" b="1"/>
        </a:p>
      </dgm:t>
    </dgm:pt>
    <dgm:pt modelId="{4AC6101B-117F-4E07-98FF-11F6434A6849}" type="parTrans" cxnId="{CE5752E3-D37C-401B-A253-9BC87F495DAD}">
      <dgm:prSet/>
      <dgm:spPr/>
      <dgm:t>
        <a:bodyPr/>
        <a:lstStyle/>
        <a:p>
          <a:endParaRPr lang="en-IN"/>
        </a:p>
      </dgm:t>
    </dgm:pt>
    <dgm:pt modelId="{E2D8A375-BE20-4C61-A4B4-0E0E53EE7E48}" type="sibTrans" cxnId="{CE5752E3-D37C-401B-A253-9BC87F495DAD}">
      <dgm:prSet/>
      <dgm:spPr/>
      <dgm:t>
        <a:bodyPr/>
        <a:lstStyle/>
        <a:p>
          <a:endParaRPr lang="en-IN"/>
        </a:p>
      </dgm:t>
    </dgm:pt>
    <dgm:pt modelId="{60F9443C-6F21-48DB-A2DA-1FFBD406DEF3}">
      <dgm:prSet custT="1"/>
      <dgm:spPr/>
      <dgm:t>
        <a:bodyPr/>
        <a:lstStyle/>
        <a:p>
          <a:r>
            <a:rPr lang="en-IN" sz="1800"/>
            <a:t>Step 5</a:t>
          </a:r>
        </a:p>
      </dgm:t>
    </dgm:pt>
    <dgm:pt modelId="{36774B7E-30EE-43AE-97F9-3BC27624DEA9}" type="parTrans" cxnId="{17FBBD5E-1FCF-465B-AEB8-615B04962972}">
      <dgm:prSet/>
      <dgm:spPr/>
      <dgm:t>
        <a:bodyPr/>
        <a:lstStyle/>
        <a:p>
          <a:endParaRPr lang="en-IN"/>
        </a:p>
      </dgm:t>
    </dgm:pt>
    <dgm:pt modelId="{2FE41306-4EAF-4AF2-8146-303B53BB8E07}" type="sibTrans" cxnId="{17FBBD5E-1FCF-465B-AEB8-615B04962972}">
      <dgm:prSet/>
      <dgm:spPr/>
      <dgm:t>
        <a:bodyPr/>
        <a:lstStyle/>
        <a:p>
          <a:endParaRPr lang="en-IN"/>
        </a:p>
      </dgm:t>
    </dgm:pt>
    <dgm:pt modelId="{61CDB574-8B5E-4AD8-841F-0E702B4B0159}">
      <dgm:prSet custT="1"/>
      <dgm:spPr/>
      <dgm:t>
        <a:bodyPr/>
        <a:lstStyle/>
        <a:p>
          <a:r>
            <a:rPr lang="en-IN" sz="2000" b="1" dirty="0"/>
            <a:t>Development of Agenda for Climate Action</a:t>
          </a:r>
        </a:p>
      </dgm:t>
    </dgm:pt>
    <dgm:pt modelId="{FE0509B8-A18C-4769-AB94-3949FF0EA934}" type="parTrans" cxnId="{478B0DAC-D425-46E1-895F-435135B6AD25}">
      <dgm:prSet/>
      <dgm:spPr/>
      <dgm:t>
        <a:bodyPr/>
        <a:lstStyle/>
        <a:p>
          <a:endParaRPr lang="en-IN"/>
        </a:p>
      </dgm:t>
    </dgm:pt>
    <dgm:pt modelId="{26D63EB4-BA01-4079-9034-09691CA88ED8}" type="sibTrans" cxnId="{478B0DAC-D425-46E1-895F-435135B6AD25}">
      <dgm:prSet/>
      <dgm:spPr/>
      <dgm:t>
        <a:bodyPr/>
        <a:lstStyle/>
        <a:p>
          <a:endParaRPr lang="en-IN"/>
        </a:p>
      </dgm:t>
    </dgm:pt>
    <dgm:pt modelId="{F58EDE9B-85B2-44C9-AC1D-ED6D3E3C2A61}">
      <dgm:prSet custT="1"/>
      <dgm:spPr/>
      <dgm:t>
        <a:bodyPr/>
        <a:lstStyle/>
        <a:p>
          <a:endParaRPr lang="en-IN" sz="1000" b="0"/>
        </a:p>
      </dgm:t>
    </dgm:pt>
    <dgm:pt modelId="{1132179D-6D52-44FF-823E-C8AA99265C58}" type="parTrans" cxnId="{1D0CA778-97C9-49E2-AB3D-4E5FB57C86FB}">
      <dgm:prSet/>
      <dgm:spPr/>
      <dgm:t>
        <a:bodyPr/>
        <a:lstStyle/>
        <a:p>
          <a:endParaRPr lang="en-IN"/>
        </a:p>
      </dgm:t>
    </dgm:pt>
    <dgm:pt modelId="{B0949938-35D1-4EC2-B3A8-ABD8C754281D}" type="sibTrans" cxnId="{1D0CA778-97C9-49E2-AB3D-4E5FB57C86FB}">
      <dgm:prSet/>
      <dgm:spPr/>
      <dgm:t>
        <a:bodyPr/>
        <a:lstStyle/>
        <a:p>
          <a:endParaRPr lang="en-IN"/>
        </a:p>
      </dgm:t>
    </dgm:pt>
    <dgm:pt modelId="{7A05E23B-3018-493E-9B51-F1DC588F4E5C}">
      <dgm:prSet custT="1"/>
      <dgm:spPr/>
      <dgm:t>
        <a:bodyPr/>
        <a:lstStyle/>
        <a:p>
          <a:r>
            <a:rPr lang="en-GB" sz="2000" b="1" dirty="0"/>
            <a:t>Identification of co-benefits</a:t>
          </a:r>
          <a:endParaRPr lang="en-IN" sz="2000" b="1" dirty="0"/>
        </a:p>
      </dgm:t>
    </dgm:pt>
    <dgm:pt modelId="{1CED24D1-FAED-4470-8CCB-F651BA3F4264}" type="parTrans" cxnId="{21135640-1740-4B94-A86A-12A9798B8F9A}">
      <dgm:prSet/>
      <dgm:spPr/>
      <dgm:t>
        <a:bodyPr/>
        <a:lstStyle/>
        <a:p>
          <a:endParaRPr lang="en-IN"/>
        </a:p>
      </dgm:t>
    </dgm:pt>
    <dgm:pt modelId="{BA0C4890-FE58-4260-AC2B-E4AC4932FF8C}" type="sibTrans" cxnId="{21135640-1740-4B94-A86A-12A9798B8F9A}">
      <dgm:prSet/>
      <dgm:spPr/>
      <dgm:t>
        <a:bodyPr/>
        <a:lstStyle/>
        <a:p>
          <a:endParaRPr lang="en-IN"/>
        </a:p>
      </dgm:t>
    </dgm:pt>
    <dgm:pt modelId="{F5E2C34F-5B12-4826-8313-E4698D6794A7}">
      <dgm:prSet custT="1"/>
      <dgm:spPr/>
      <dgm:t>
        <a:bodyPr/>
        <a:lstStyle/>
        <a:p>
          <a:endParaRPr lang="en-IN" sz="1000" b="1"/>
        </a:p>
      </dgm:t>
    </dgm:pt>
    <dgm:pt modelId="{86C04EFF-A73E-44BC-8146-7616803A8F61}" type="parTrans" cxnId="{7B0CCCAE-C390-45E3-99D6-9709DF609327}">
      <dgm:prSet/>
      <dgm:spPr/>
      <dgm:t>
        <a:bodyPr/>
        <a:lstStyle/>
        <a:p>
          <a:endParaRPr lang="en-IN"/>
        </a:p>
      </dgm:t>
    </dgm:pt>
    <dgm:pt modelId="{39650460-E360-4F63-A3F5-D4801936DDEF}" type="sibTrans" cxnId="{7B0CCCAE-C390-45E3-99D6-9709DF609327}">
      <dgm:prSet/>
      <dgm:spPr/>
      <dgm:t>
        <a:bodyPr/>
        <a:lstStyle/>
        <a:p>
          <a:endParaRPr lang="en-IN"/>
        </a:p>
      </dgm:t>
    </dgm:pt>
    <dgm:pt modelId="{4B4F80D7-8B39-4128-A51D-0728A09458B2}">
      <dgm:prSet custT="1"/>
      <dgm:spPr/>
      <dgm:t>
        <a:bodyPr/>
        <a:lstStyle/>
        <a:p>
          <a:r>
            <a:rPr lang="en-GB" sz="1800"/>
            <a:t>Step 7</a:t>
          </a:r>
          <a:endParaRPr lang="en-IN" sz="1800" b="1"/>
        </a:p>
      </dgm:t>
    </dgm:pt>
    <dgm:pt modelId="{8AEC171C-3372-4505-8480-7C009359B89E}" type="parTrans" cxnId="{0405E968-A62B-45AF-8442-7281A669396E}">
      <dgm:prSet/>
      <dgm:spPr/>
      <dgm:t>
        <a:bodyPr/>
        <a:lstStyle/>
        <a:p>
          <a:endParaRPr lang="en-IN"/>
        </a:p>
      </dgm:t>
    </dgm:pt>
    <dgm:pt modelId="{D77DC8CA-4DFE-4699-88DE-357E47ACE97F}" type="sibTrans" cxnId="{0405E968-A62B-45AF-8442-7281A669396E}">
      <dgm:prSet/>
      <dgm:spPr/>
      <dgm:t>
        <a:bodyPr/>
        <a:lstStyle/>
        <a:p>
          <a:endParaRPr lang="en-IN"/>
        </a:p>
      </dgm:t>
    </dgm:pt>
    <dgm:pt modelId="{532649CB-8E78-47E7-8BB7-9D44C492204C}">
      <dgm:prSet custT="1"/>
      <dgm:spPr/>
      <dgm:t>
        <a:bodyPr/>
        <a:lstStyle/>
        <a:p>
          <a:r>
            <a:rPr lang="en-IN" sz="2000" b="1" dirty="0"/>
            <a:t>Policy Validation</a:t>
          </a:r>
        </a:p>
      </dgm:t>
    </dgm:pt>
    <dgm:pt modelId="{68BCC6EA-64F6-4F6E-A3DC-9F81DC0313B2}" type="parTrans" cxnId="{7E706E75-4BF9-4375-B15C-24E198E4558E}">
      <dgm:prSet/>
      <dgm:spPr/>
      <dgm:t>
        <a:bodyPr/>
        <a:lstStyle/>
        <a:p>
          <a:endParaRPr lang="en-IN"/>
        </a:p>
      </dgm:t>
    </dgm:pt>
    <dgm:pt modelId="{5EE20514-EFA1-4A73-8440-6BEE08128A7C}" type="sibTrans" cxnId="{7E706E75-4BF9-4375-B15C-24E198E4558E}">
      <dgm:prSet/>
      <dgm:spPr/>
      <dgm:t>
        <a:bodyPr/>
        <a:lstStyle/>
        <a:p>
          <a:endParaRPr lang="en-IN"/>
        </a:p>
      </dgm:t>
    </dgm:pt>
    <dgm:pt modelId="{C120BEDA-1A1F-477B-B576-62169BC3D5BA}">
      <dgm:prSet custT="1"/>
      <dgm:spPr/>
      <dgm:t>
        <a:bodyPr/>
        <a:lstStyle/>
        <a:p>
          <a:endParaRPr lang="en-IN" sz="1000" b="1"/>
        </a:p>
      </dgm:t>
    </dgm:pt>
    <dgm:pt modelId="{0D85850E-CC35-4C99-B1C0-11B81884AD2E}" type="parTrans" cxnId="{B79FE4CC-0561-49B9-9244-153B9A294955}">
      <dgm:prSet/>
      <dgm:spPr/>
      <dgm:t>
        <a:bodyPr/>
        <a:lstStyle/>
        <a:p>
          <a:endParaRPr lang="en-IN"/>
        </a:p>
      </dgm:t>
    </dgm:pt>
    <dgm:pt modelId="{73CEB46A-1C8B-47D2-9A50-3E5CB636055F}" type="sibTrans" cxnId="{B79FE4CC-0561-49B9-9244-153B9A294955}">
      <dgm:prSet/>
      <dgm:spPr/>
      <dgm:t>
        <a:bodyPr/>
        <a:lstStyle/>
        <a:p>
          <a:endParaRPr lang="en-IN"/>
        </a:p>
      </dgm:t>
    </dgm:pt>
    <dgm:pt modelId="{5B553DD0-730D-49DA-849C-ABBA187FC426}">
      <dgm:prSet phldrT="[Text]" custT="1"/>
      <dgm:spPr/>
      <dgm:t>
        <a:bodyPr/>
        <a:lstStyle/>
        <a:p>
          <a:endParaRPr lang="en-IN" sz="1000"/>
        </a:p>
      </dgm:t>
    </dgm:pt>
    <dgm:pt modelId="{BEC9F806-E813-4A9D-9062-7C43F1EC99BE}" type="sibTrans" cxnId="{C8F896E4-1D3D-4A14-B6E1-B44F408A1008}">
      <dgm:prSet/>
      <dgm:spPr/>
      <dgm:t>
        <a:bodyPr/>
        <a:lstStyle/>
        <a:p>
          <a:endParaRPr lang="en-IN"/>
        </a:p>
      </dgm:t>
    </dgm:pt>
    <dgm:pt modelId="{615EFDC0-510D-46DA-A571-29674F982467}" type="parTrans" cxnId="{C8F896E4-1D3D-4A14-B6E1-B44F408A1008}">
      <dgm:prSet/>
      <dgm:spPr/>
      <dgm:t>
        <a:bodyPr/>
        <a:lstStyle/>
        <a:p>
          <a:endParaRPr lang="en-IN"/>
        </a:p>
      </dgm:t>
    </dgm:pt>
    <dgm:pt modelId="{5726B556-F91F-415E-A982-5EAC984C9C5C}">
      <dgm:prSet custT="1"/>
      <dgm:spPr/>
      <dgm:t>
        <a:bodyPr/>
        <a:lstStyle/>
        <a:p>
          <a:r>
            <a:rPr lang="en-IN" sz="1300" dirty="0"/>
            <a:t>India’s NDC</a:t>
          </a:r>
        </a:p>
      </dgm:t>
    </dgm:pt>
    <dgm:pt modelId="{C6B6A350-6975-4A8B-88C1-46942A962E9B}" type="sibTrans" cxnId="{BEFCD970-0165-49AB-9BCA-CE9D3919B1E7}">
      <dgm:prSet/>
      <dgm:spPr/>
      <dgm:t>
        <a:bodyPr/>
        <a:lstStyle/>
        <a:p>
          <a:endParaRPr lang="en-IN"/>
        </a:p>
      </dgm:t>
    </dgm:pt>
    <dgm:pt modelId="{E60BF041-F49D-408B-B573-55B885752B9B}" type="parTrans" cxnId="{BEFCD970-0165-49AB-9BCA-CE9D3919B1E7}">
      <dgm:prSet/>
      <dgm:spPr/>
      <dgm:t>
        <a:bodyPr/>
        <a:lstStyle/>
        <a:p>
          <a:endParaRPr lang="en-IN"/>
        </a:p>
      </dgm:t>
    </dgm:pt>
    <dgm:pt modelId="{99CA2CF8-20B2-456B-9016-3F0CAB9915C4}">
      <dgm:prSet custT="1"/>
      <dgm:spPr/>
      <dgm:t>
        <a:bodyPr/>
        <a:lstStyle/>
        <a:p>
          <a:r>
            <a:rPr lang="en-IN" sz="1300" dirty="0"/>
            <a:t>Relevant missions under the NAPCC</a:t>
          </a:r>
        </a:p>
      </dgm:t>
    </dgm:pt>
    <dgm:pt modelId="{87ADACEF-ABA0-4B5A-9708-AFB9EAB3EC96}" type="sibTrans" cxnId="{EFA16707-DA98-48F0-B1EA-8292C632730D}">
      <dgm:prSet/>
      <dgm:spPr/>
      <dgm:t>
        <a:bodyPr/>
        <a:lstStyle/>
        <a:p>
          <a:endParaRPr lang="en-IN"/>
        </a:p>
      </dgm:t>
    </dgm:pt>
    <dgm:pt modelId="{FA7D2D0B-DCE9-4DD7-82CF-8A4C6D943D61}" type="parTrans" cxnId="{EFA16707-DA98-48F0-B1EA-8292C632730D}">
      <dgm:prSet/>
      <dgm:spPr/>
      <dgm:t>
        <a:bodyPr/>
        <a:lstStyle/>
        <a:p>
          <a:endParaRPr lang="en-IN"/>
        </a:p>
      </dgm:t>
    </dgm:pt>
    <dgm:pt modelId="{3BD2EF52-97E8-4AF9-82EF-87B348EED891}">
      <dgm:prSet custT="1"/>
      <dgm:spPr/>
      <dgm:t>
        <a:bodyPr/>
        <a:lstStyle/>
        <a:p>
          <a:r>
            <a:rPr lang="en-IN" sz="1300" dirty="0"/>
            <a:t>State sector policies </a:t>
          </a:r>
        </a:p>
      </dgm:t>
    </dgm:pt>
    <dgm:pt modelId="{8F03FD61-0FEE-4C95-AB29-B02238C8559C}" type="sibTrans" cxnId="{F8AB2FE2-0EBA-41C4-83DE-CDF64FE0A337}">
      <dgm:prSet/>
      <dgm:spPr/>
      <dgm:t>
        <a:bodyPr/>
        <a:lstStyle/>
        <a:p>
          <a:endParaRPr lang="en-IN"/>
        </a:p>
      </dgm:t>
    </dgm:pt>
    <dgm:pt modelId="{D3F3ED46-EDCD-48B2-8253-431EE0861D6F}" type="parTrans" cxnId="{F8AB2FE2-0EBA-41C4-83DE-CDF64FE0A337}">
      <dgm:prSet/>
      <dgm:spPr/>
      <dgm:t>
        <a:bodyPr/>
        <a:lstStyle/>
        <a:p>
          <a:endParaRPr lang="en-IN"/>
        </a:p>
      </dgm:t>
    </dgm:pt>
    <dgm:pt modelId="{0E4E613D-31C5-4E30-BF86-241AFB58F02B}">
      <dgm:prSet phldrT="[Text]" custT="1"/>
      <dgm:spPr/>
      <dgm:t>
        <a:bodyPr/>
        <a:lstStyle/>
        <a:p>
          <a:r>
            <a:rPr lang="en-GB" sz="1300" dirty="0"/>
            <a:t>UAPCC</a:t>
          </a:r>
          <a:endParaRPr lang="en-IN" sz="1300" dirty="0"/>
        </a:p>
      </dgm:t>
    </dgm:pt>
    <dgm:pt modelId="{67FFDCDD-BBD6-4E62-93D2-FCC6DE718876}" type="sibTrans" cxnId="{B99CA581-E646-49AB-9858-AB060FD21140}">
      <dgm:prSet/>
      <dgm:spPr/>
      <dgm:t>
        <a:bodyPr/>
        <a:lstStyle/>
        <a:p>
          <a:endParaRPr lang="en-IN"/>
        </a:p>
      </dgm:t>
    </dgm:pt>
    <dgm:pt modelId="{DE8BE979-0ECB-4BC7-9847-6BFB81D798D0}" type="parTrans" cxnId="{B99CA581-E646-49AB-9858-AB060FD21140}">
      <dgm:prSet/>
      <dgm:spPr/>
      <dgm:t>
        <a:bodyPr/>
        <a:lstStyle/>
        <a:p>
          <a:endParaRPr lang="en-IN"/>
        </a:p>
      </dgm:t>
    </dgm:pt>
    <dgm:pt modelId="{1307A18D-009C-4EA9-9C6F-17E844AF669F}">
      <dgm:prSet custT="1"/>
      <dgm:spPr/>
      <dgm:t>
        <a:bodyPr/>
        <a:lstStyle/>
        <a:p>
          <a:r>
            <a:rPr lang="en-IN" sz="1300" dirty="0"/>
            <a:t>Uttarakhand Development Report</a:t>
          </a:r>
        </a:p>
      </dgm:t>
    </dgm:pt>
    <dgm:pt modelId="{E9B4CCFF-C664-4F7B-A8FF-37AD4B5AEEE1}" type="sibTrans" cxnId="{56AEFD4D-3716-4F25-AD60-0149DFA20B34}">
      <dgm:prSet/>
      <dgm:spPr/>
      <dgm:t>
        <a:bodyPr/>
        <a:lstStyle/>
        <a:p>
          <a:endParaRPr lang="en-IN"/>
        </a:p>
      </dgm:t>
    </dgm:pt>
    <dgm:pt modelId="{19B918B1-B8AC-4515-868F-D7163D22FDCA}" type="parTrans" cxnId="{56AEFD4D-3716-4F25-AD60-0149DFA20B34}">
      <dgm:prSet/>
      <dgm:spPr/>
      <dgm:t>
        <a:bodyPr/>
        <a:lstStyle/>
        <a:p>
          <a:endParaRPr lang="en-IN"/>
        </a:p>
      </dgm:t>
    </dgm:pt>
    <dgm:pt modelId="{E2ABA0E6-39A4-426D-BAF6-3895556AE0D0}" type="pres">
      <dgm:prSet presAssocID="{BA670B5B-0DEE-4FA1-9AC1-201B1AEC5091}" presName="Name0" presStyleCnt="0">
        <dgm:presLayoutVars>
          <dgm:chMax/>
          <dgm:chPref val="3"/>
          <dgm:dir/>
          <dgm:animOne val="branch"/>
          <dgm:animLvl val="lvl"/>
        </dgm:presLayoutVars>
      </dgm:prSet>
      <dgm:spPr/>
    </dgm:pt>
    <dgm:pt modelId="{7EA0F91C-181F-4470-BB87-945F17221712}" type="pres">
      <dgm:prSet presAssocID="{4B1E650C-970B-4F4C-973E-857D36094E1B}" presName="composite" presStyleCnt="0"/>
      <dgm:spPr/>
    </dgm:pt>
    <dgm:pt modelId="{7403A673-F043-4EC8-8F0E-2328257A1734}" type="pres">
      <dgm:prSet presAssocID="{4B1E650C-970B-4F4C-973E-857D36094E1B}" presName="FirstChild" presStyleLbl="revTx" presStyleIdx="0" presStyleCnt="14">
        <dgm:presLayoutVars>
          <dgm:chMax val="0"/>
          <dgm:chPref val="0"/>
          <dgm:bulletEnabled val="1"/>
        </dgm:presLayoutVars>
      </dgm:prSet>
      <dgm:spPr/>
    </dgm:pt>
    <dgm:pt modelId="{84E2533E-F9FA-4B47-853F-738A83DC60B8}" type="pres">
      <dgm:prSet presAssocID="{4B1E650C-970B-4F4C-973E-857D36094E1B}" presName="Parent" presStyleLbl="alignNode1" presStyleIdx="0" presStyleCnt="7">
        <dgm:presLayoutVars>
          <dgm:chMax val="3"/>
          <dgm:chPref val="3"/>
          <dgm:bulletEnabled val="1"/>
        </dgm:presLayoutVars>
      </dgm:prSet>
      <dgm:spPr/>
    </dgm:pt>
    <dgm:pt modelId="{66B380CA-5190-4A4D-9519-AE1A94B5E0BE}" type="pres">
      <dgm:prSet presAssocID="{4B1E650C-970B-4F4C-973E-857D36094E1B}" presName="Accent" presStyleLbl="parChTrans1D1" presStyleIdx="0" presStyleCnt="7"/>
      <dgm:spPr/>
    </dgm:pt>
    <dgm:pt modelId="{C8C97E9F-C674-4C35-B255-BC60920D4342}" type="pres">
      <dgm:prSet presAssocID="{4B1E650C-970B-4F4C-973E-857D36094E1B}" presName="Child" presStyleLbl="revTx" presStyleIdx="1" presStyleCnt="14" custScaleY="31715">
        <dgm:presLayoutVars>
          <dgm:chMax val="0"/>
          <dgm:chPref val="0"/>
          <dgm:bulletEnabled val="1"/>
        </dgm:presLayoutVars>
      </dgm:prSet>
      <dgm:spPr/>
    </dgm:pt>
    <dgm:pt modelId="{45F63BF1-5482-437F-919E-D20D9EAF8F93}" type="pres">
      <dgm:prSet presAssocID="{A47CB668-3E0B-491C-AD40-12F251368E33}" presName="sibTrans" presStyleCnt="0"/>
      <dgm:spPr/>
    </dgm:pt>
    <dgm:pt modelId="{504F30E4-9F18-43D5-8A8B-073404F6C16A}" type="pres">
      <dgm:prSet presAssocID="{46FAF3E0-618F-43D9-814A-AB99B5A52A06}" presName="composite" presStyleCnt="0"/>
      <dgm:spPr/>
    </dgm:pt>
    <dgm:pt modelId="{7713FB8C-8277-424E-B733-5F143877E75A}" type="pres">
      <dgm:prSet presAssocID="{46FAF3E0-618F-43D9-814A-AB99B5A52A06}" presName="FirstChild" presStyleLbl="revTx" presStyleIdx="2" presStyleCnt="14">
        <dgm:presLayoutVars>
          <dgm:chMax val="0"/>
          <dgm:chPref val="0"/>
          <dgm:bulletEnabled val="1"/>
        </dgm:presLayoutVars>
      </dgm:prSet>
      <dgm:spPr/>
    </dgm:pt>
    <dgm:pt modelId="{5250D215-6D22-4F10-8677-F335C146A788}" type="pres">
      <dgm:prSet presAssocID="{46FAF3E0-618F-43D9-814A-AB99B5A52A06}" presName="Parent" presStyleLbl="alignNode1" presStyleIdx="1" presStyleCnt="7">
        <dgm:presLayoutVars>
          <dgm:chMax val="3"/>
          <dgm:chPref val="3"/>
          <dgm:bulletEnabled val="1"/>
        </dgm:presLayoutVars>
      </dgm:prSet>
      <dgm:spPr/>
    </dgm:pt>
    <dgm:pt modelId="{AFF43313-7E77-4C9C-87D8-DAB148DBE35A}" type="pres">
      <dgm:prSet presAssocID="{46FAF3E0-618F-43D9-814A-AB99B5A52A06}" presName="Accent" presStyleLbl="parChTrans1D1" presStyleIdx="1" presStyleCnt="7"/>
      <dgm:spPr/>
    </dgm:pt>
    <dgm:pt modelId="{0549E5C7-B208-4AF2-85FA-6C5EC6DCD88E}" type="pres">
      <dgm:prSet presAssocID="{46FAF3E0-618F-43D9-814A-AB99B5A52A06}" presName="Child" presStyleLbl="revTx" presStyleIdx="3" presStyleCnt="14" custScaleY="28201">
        <dgm:presLayoutVars>
          <dgm:chMax val="0"/>
          <dgm:chPref val="0"/>
          <dgm:bulletEnabled val="1"/>
        </dgm:presLayoutVars>
      </dgm:prSet>
      <dgm:spPr/>
    </dgm:pt>
    <dgm:pt modelId="{67B5F85E-956A-4CAD-9EFE-EE408590ACFD}" type="pres">
      <dgm:prSet presAssocID="{92E8978D-3CBE-4486-9F1B-58FF1B09834E}" presName="sibTrans" presStyleCnt="0"/>
      <dgm:spPr/>
    </dgm:pt>
    <dgm:pt modelId="{B5855CD3-E67A-4EE9-A788-C47691E8B843}" type="pres">
      <dgm:prSet presAssocID="{03A8537F-623A-45C0-8757-3026E951F5C5}" presName="composite" presStyleCnt="0"/>
      <dgm:spPr/>
    </dgm:pt>
    <dgm:pt modelId="{05223A51-7636-43BE-B821-87453C03FC11}" type="pres">
      <dgm:prSet presAssocID="{03A8537F-623A-45C0-8757-3026E951F5C5}" presName="FirstChild" presStyleLbl="revTx" presStyleIdx="4" presStyleCnt="14">
        <dgm:presLayoutVars>
          <dgm:chMax val="0"/>
          <dgm:chPref val="0"/>
          <dgm:bulletEnabled val="1"/>
        </dgm:presLayoutVars>
      </dgm:prSet>
      <dgm:spPr/>
    </dgm:pt>
    <dgm:pt modelId="{7C7792AF-EB23-4417-A1DE-5D316753A0F5}" type="pres">
      <dgm:prSet presAssocID="{03A8537F-623A-45C0-8757-3026E951F5C5}" presName="Parent" presStyleLbl="alignNode1" presStyleIdx="2" presStyleCnt="7">
        <dgm:presLayoutVars>
          <dgm:chMax val="3"/>
          <dgm:chPref val="3"/>
          <dgm:bulletEnabled val="1"/>
        </dgm:presLayoutVars>
      </dgm:prSet>
      <dgm:spPr/>
    </dgm:pt>
    <dgm:pt modelId="{EB67E387-0B32-4773-9381-96EFC4D8FEA6}" type="pres">
      <dgm:prSet presAssocID="{03A8537F-623A-45C0-8757-3026E951F5C5}" presName="Accent" presStyleLbl="parChTrans1D1" presStyleIdx="2" presStyleCnt="7"/>
      <dgm:spPr/>
    </dgm:pt>
    <dgm:pt modelId="{695F9A8E-37D9-4B86-81F6-D2886AAE0C4F}" type="pres">
      <dgm:prSet presAssocID="{03A8537F-623A-45C0-8757-3026E951F5C5}" presName="Child" presStyleLbl="revTx" presStyleIdx="5" presStyleCnt="14" custScaleY="142460">
        <dgm:presLayoutVars>
          <dgm:chMax val="0"/>
          <dgm:chPref val="0"/>
          <dgm:bulletEnabled val="1"/>
        </dgm:presLayoutVars>
      </dgm:prSet>
      <dgm:spPr/>
    </dgm:pt>
    <dgm:pt modelId="{D73761F5-CD47-43AF-9737-C638C510BF49}" type="pres">
      <dgm:prSet presAssocID="{1C5293F7-8DF0-4CCA-9BDB-DC2941402357}" presName="sibTrans" presStyleCnt="0"/>
      <dgm:spPr/>
    </dgm:pt>
    <dgm:pt modelId="{875A13F7-90A7-4759-B58B-190C720BEBB4}" type="pres">
      <dgm:prSet presAssocID="{AE4466D8-EF28-4E09-AD28-7F96ECA20A72}" presName="composite" presStyleCnt="0"/>
      <dgm:spPr/>
    </dgm:pt>
    <dgm:pt modelId="{87D1D58B-F932-4B0C-8DB5-BA190F9258C6}" type="pres">
      <dgm:prSet presAssocID="{AE4466D8-EF28-4E09-AD28-7F96ECA20A72}" presName="FirstChild" presStyleLbl="revTx" presStyleIdx="6" presStyleCnt="14">
        <dgm:presLayoutVars>
          <dgm:chMax val="0"/>
          <dgm:chPref val="0"/>
          <dgm:bulletEnabled val="1"/>
        </dgm:presLayoutVars>
      </dgm:prSet>
      <dgm:spPr/>
    </dgm:pt>
    <dgm:pt modelId="{086FB722-F25E-428A-BDD9-67BA13479DE0}" type="pres">
      <dgm:prSet presAssocID="{AE4466D8-EF28-4E09-AD28-7F96ECA20A72}" presName="Parent" presStyleLbl="alignNode1" presStyleIdx="3" presStyleCnt="7">
        <dgm:presLayoutVars>
          <dgm:chMax val="3"/>
          <dgm:chPref val="3"/>
          <dgm:bulletEnabled val="1"/>
        </dgm:presLayoutVars>
      </dgm:prSet>
      <dgm:spPr/>
    </dgm:pt>
    <dgm:pt modelId="{74438960-4C99-42A0-B071-ED348828B63D}" type="pres">
      <dgm:prSet presAssocID="{AE4466D8-EF28-4E09-AD28-7F96ECA20A72}" presName="Accent" presStyleLbl="parChTrans1D1" presStyleIdx="3" presStyleCnt="7"/>
      <dgm:spPr/>
    </dgm:pt>
    <dgm:pt modelId="{C1EE1BD1-0982-4168-996B-271C57C3E879}" type="pres">
      <dgm:prSet presAssocID="{AE4466D8-EF28-4E09-AD28-7F96ECA20A72}" presName="Child" presStyleLbl="revTx" presStyleIdx="7" presStyleCnt="14" custScaleY="28073">
        <dgm:presLayoutVars>
          <dgm:chMax val="0"/>
          <dgm:chPref val="0"/>
          <dgm:bulletEnabled val="1"/>
        </dgm:presLayoutVars>
      </dgm:prSet>
      <dgm:spPr/>
    </dgm:pt>
    <dgm:pt modelId="{A6572D69-B49F-47F5-9351-39D9CB3AFB68}" type="pres">
      <dgm:prSet presAssocID="{817CA5AC-6593-425D-9BD5-52DB676847CA}" presName="sibTrans" presStyleCnt="0"/>
      <dgm:spPr/>
    </dgm:pt>
    <dgm:pt modelId="{2EF13DE8-8039-4995-B55B-CB0B8A06ACCB}" type="pres">
      <dgm:prSet presAssocID="{60F9443C-6F21-48DB-A2DA-1FFBD406DEF3}" presName="composite" presStyleCnt="0"/>
      <dgm:spPr/>
    </dgm:pt>
    <dgm:pt modelId="{6B4EF192-9968-4301-9672-30845AA07644}" type="pres">
      <dgm:prSet presAssocID="{60F9443C-6F21-48DB-A2DA-1FFBD406DEF3}" presName="FirstChild" presStyleLbl="revTx" presStyleIdx="8" presStyleCnt="14">
        <dgm:presLayoutVars>
          <dgm:chMax val="0"/>
          <dgm:chPref val="0"/>
          <dgm:bulletEnabled val="1"/>
        </dgm:presLayoutVars>
      </dgm:prSet>
      <dgm:spPr/>
    </dgm:pt>
    <dgm:pt modelId="{8109E196-208A-435F-8017-7F0DA3F82162}" type="pres">
      <dgm:prSet presAssocID="{60F9443C-6F21-48DB-A2DA-1FFBD406DEF3}" presName="Parent" presStyleLbl="alignNode1" presStyleIdx="4" presStyleCnt="7">
        <dgm:presLayoutVars>
          <dgm:chMax val="3"/>
          <dgm:chPref val="3"/>
          <dgm:bulletEnabled val="1"/>
        </dgm:presLayoutVars>
      </dgm:prSet>
      <dgm:spPr/>
    </dgm:pt>
    <dgm:pt modelId="{CC91B355-F63B-4BEB-AF59-B52540A802FF}" type="pres">
      <dgm:prSet presAssocID="{60F9443C-6F21-48DB-A2DA-1FFBD406DEF3}" presName="Accent" presStyleLbl="parChTrans1D1" presStyleIdx="4" presStyleCnt="7"/>
      <dgm:spPr/>
    </dgm:pt>
    <dgm:pt modelId="{BED94987-5590-41FE-A539-B8612B915A90}" type="pres">
      <dgm:prSet presAssocID="{60F9443C-6F21-48DB-A2DA-1FFBD406DEF3}" presName="Child" presStyleLbl="revTx" presStyleIdx="9" presStyleCnt="14" custScaleY="18631">
        <dgm:presLayoutVars>
          <dgm:chMax val="0"/>
          <dgm:chPref val="0"/>
          <dgm:bulletEnabled val="1"/>
        </dgm:presLayoutVars>
      </dgm:prSet>
      <dgm:spPr/>
    </dgm:pt>
    <dgm:pt modelId="{3908BA4A-86FA-4974-9048-175A518E6E1B}" type="pres">
      <dgm:prSet presAssocID="{2FE41306-4EAF-4AF2-8146-303B53BB8E07}" presName="sibTrans" presStyleCnt="0"/>
      <dgm:spPr/>
    </dgm:pt>
    <dgm:pt modelId="{2D476D9E-C176-4153-B623-A27DDCAAD594}" type="pres">
      <dgm:prSet presAssocID="{B45C6EB8-8223-43C1-82D2-098D2104DFB7}" presName="composite" presStyleCnt="0"/>
      <dgm:spPr/>
    </dgm:pt>
    <dgm:pt modelId="{EA382728-9E5E-48FB-B323-9D7585D51C22}" type="pres">
      <dgm:prSet presAssocID="{B45C6EB8-8223-43C1-82D2-098D2104DFB7}" presName="FirstChild" presStyleLbl="revTx" presStyleIdx="10" presStyleCnt="14">
        <dgm:presLayoutVars>
          <dgm:chMax val="0"/>
          <dgm:chPref val="0"/>
          <dgm:bulletEnabled val="1"/>
        </dgm:presLayoutVars>
      </dgm:prSet>
      <dgm:spPr/>
    </dgm:pt>
    <dgm:pt modelId="{0CDAF910-6D81-4C0E-9C12-5A40A75C68B0}" type="pres">
      <dgm:prSet presAssocID="{B45C6EB8-8223-43C1-82D2-098D2104DFB7}" presName="Parent" presStyleLbl="alignNode1" presStyleIdx="5" presStyleCnt="7">
        <dgm:presLayoutVars>
          <dgm:chMax val="3"/>
          <dgm:chPref val="3"/>
          <dgm:bulletEnabled val="1"/>
        </dgm:presLayoutVars>
      </dgm:prSet>
      <dgm:spPr/>
    </dgm:pt>
    <dgm:pt modelId="{2C91BD4D-C00F-4381-9B5C-3A7DC82DA09A}" type="pres">
      <dgm:prSet presAssocID="{B45C6EB8-8223-43C1-82D2-098D2104DFB7}" presName="Accent" presStyleLbl="parChTrans1D1" presStyleIdx="5" presStyleCnt="7"/>
      <dgm:spPr/>
    </dgm:pt>
    <dgm:pt modelId="{1E6E8DB5-BCF9-4B19-902F-8CA6112D3C2A}" type="pres">
      <dgm:prSet presAssocID="{B45C6EB8-8223-43C1-82D2-098D2104DFB7}" presName="Child" presStyleLbl="revTx" presStyleIdx="11" presStyleCnt="14" custScaleY="27278">
        <dgm:presLayoutVars>
          <dgm:chMax val="0"/>
          <dgm:chPref val="0"/>
          <dgm:bulletEnabled val="1"/>
        </dgm:presLayoutVars>
      </dgm:prSet>
      <dgm:spPr/>
    </dgm:pt>
    <dgm:pt modelId="{996438C1-5A2A-4992-A47E-E7613E993814}" type="pres">
      <dgm:prSet presAssocID="{E2D8A375-BE20-4C61-A4B4-0E0E53EE7E48}" presName="sibTrans" presStyleCnt="0"/>
      <dgm:spPr/>
    </dgm:pt>
    <dgm:pt modelId="{867AEEE7-6830-45DF-AC21-4950510B8730}" type="pres">
      <dgm:prSet presAssocID="{4B4F80D7-8B39-4128-A51D-0728A09458B2}" presName="composite" presStyleCnt="0"/>
      <dgm:spPr/>
    </dgm:pt>
    <dgm:pt modelId="{0B04733D-F6E2-45FC-8FAE-D12184F62EA7}" type="pres">
      <dgm:prSet presAssocID="{4B4F80D7-8B39-4128-A51D-0728A09458B2}" presName="FirstChild" presStyleLbl="revTx" presStyleIdx="12" presStyleCnt="14">
        <dgm:presLayoutVars>
          <dgm:chMax val="0"/>
          <dgm:chPref val="0"/>
          <dgm:bulletEnabled val="1"/>
        </dgm:presLayoutVars>
      </dgm:prSet>
      <dgm:spPr/>
    </dgm:pt>
    <dgm:pt modelId="{CC092AA9-07CB-4301-982E-148B59603982}" type="pres">
      <dgm:prSet presAssocID="{4B4F80D7-8B39-4128-A51D-0728A09458B2}" presName="Parent" presStyleLbl="alignNode1" presStyleIdx="6" presStyleCnt="7">
        <dgm:presLayoutVars>
          <dgm:chMax val="3"/>
          <dgm:chPref val="3"/>
          <dgm:bulletEnabled val="1"/>
        </dgm:presLayoutVars>
      </dgm:prSet>
      <dgm:spPr/>
    </dgm:pt>
    <dgm:pt modelId="{235F63DC-22C2-451E-9987-5B2E6819E0D8}" type="pres">
      <dgm:prSet presAssocID="{4B4F80D7-8B39-4128-A51D-0728A09458B2}" presName="Accent" presStyleLbl="parChTrans1D1" presStyleIdx="6" presStyleCnt="7"/>
      <dgm:spPr/>
    </dgm:pt>
    <dgm:pt modelId="{8A31B3AC-191F-400C-9584-4FBAF192D30D}" type="pres">
      <dgm:prSet presAssocID="{4B4F80D7-8B39-4128-A51D-0728A09458B2}" presName="Child" presStyleLbl="revTx" presStyleIdx="13" presStyleCnt="14">
        <dgm:presLayoutVars>
          <dgm:chMax val="0"/>
          <dgm:chPref val="0"/>
          <dgm:bulletEnabled val="1"/>
        </dgm:presLayoutVars>
      </dgm:prSet>
      <dgm:spPr/>
    </dgm:pt>
  </dgm:ptLst>
  <dgm:cxnLst>
    <dgm:cxn modelId="{49C8F96B-97CD-4503-9537-BBADE811D8BC}" type="presOf" srcId="{4B1E650C-970B-4F4C-973E-857D36094E1B}" destId="{84E2533E-F9FA-4B47-853F-738A83DC60B8}" srcOrd="0" destOrd="0" presId="urn:microsoft.com/office/officeart/2011/layout/TabList"/>
    <dgm:cxn modelId="{BB3914CE-8D0D-4475-AA23-DDFFE7CB3A54}" type="presOf" srcId="{31CF2613-BE51-4CAA-BEEA-888FC440C74F}" destId="{7713FB8C-8277-424E-B733-5F143877E75A}" srcOrd="0" destOrd="0" presId="urn:microsoft.com/office/officeart/2011/layout/TabList"/>
    <dgm:cxn modelId="{7FA422FA-A6F8-48BA-AA62-E49E06156245}" type="presOf" srcId="{5726B556-F91F-415E-A982-5EAC984C9C5C}" destId="{695F9A8E-37D9-4B86-81F6-D2886AAE0C4F}" srcOrd="0" destOrd="5" presId="urn:microsoft.com/office/officeart/2011/layout/TabList"/>
    <dgm:cxn modelId="{7630CBB5-0C9D-45C2-885E-5F2C52309C80}" type="presOf" srcId="{B45C6EB8-8223-43C1-82D2-098D2104DFB7}" destId="{0CDAF910-6D81-4C0E-9C12-5A40A75C68B0}" srcOrd="0" destOrd="0" presId="urn:microsoft.com/office/officeart/2011/layout/TabList"/>
    <dgm:cxn modelId="{3B447B5D-5256-4352-9704-7B8CAFB6135F}" type="presOf" srcId="{C120BEDA-1A1F-477B-B576-62169BC3D5BA}" destId="{8A31B3AC-191F-400C-9584-4FBAF192D30D}" srcOrd="0" destOrd="0" presId="urn:microsoft.com/office/officeart/2011/layout/TabList"/>
    <dgm:cxn modelId="{021112EE-C22C-4D7F-A42E-E120318728D7}" type="presOf" srcId="{06623593-1741-42C2-A73C-288ADC645F8C}" destId="{0549E5C7-B208-4AF2-85FA-6C5EC6DCD88E}" srcOrd="0" destOrd="0" presId="urn:microsoft.com/office/officeart/2011/layout/TabList"/>
    <dgm:cxn modelId="{CE5752E3-D37C-401B-A253-9BC87F495DAD}" srcId="{BA670B5B-0DEE-4FA1-9AC1-201B1AEC5091}" destId="{B45C6EB8-8223-43C1-82D2-098D2104DFB7}" srcOrd="5" destOrd="0" parTransId="{4AC6101B-117F-4E07-98FF-11F6434A6849}" sibTransId="{E2D8A375-BE20-4C61-A4B4-0E0E53EE7E48}"/>
    <dgm:cxn modelId="{EFA16707-DA98-48F0-B1EA-8292C632730D}" srcId="{03A8537F-623A-45C0-8757-3026E951F5C5}" destId="{99CA2CF8-20B2-456B-9016-3F0CAB9915C4}" srcOrd="5" destOrd="0" parTransId="{FA7D2D0B-DCE9-4DD7-82CF-8A4C6D943D61}" sibTransId="{87ADACEF-ABA0-4B5A-9708-AFB9EAB3EC96}"/>
    <dgm:cxn modelId="{BEFCD970-0165-49AB-9BCA-CE9D3919B1E7}" srcId="{03A8537F-623A-45C0-8757-3026E951F5C5}" destId="{5726B556-F91F-415E-A982-5EAC984C9C5C}" srcOrd="6" destOrd="0" parTransId="{E60BF041-F49D-408B-B573-55B885752B9B}" sibTransId="{C6B6A350-6975-4A8B-88C1-46942A962E9B}"/>
    <dgm:cxn modelId="{7B0CCCAE-C390-45E3-99D6-9709DF609327}" srcId="{B45C6EB8-8223-43C1-82D2-098D2104DFB7}" destId="{F5E2C34F-5B12-4826-8313-E4698D6794A7}" srcOrd="1" destOrd="0" parTransId="{86C04EFF-A73E-44BC-8146-7616803A8F61}" sibTransId="{39650460-E360-4F63-A3F5-D4801936DDEF}"/>
    <dgm:cxn modelId="{F55AA00A-0023-4808-A975-AF24D98A3407}" type="presOf" srcId="{391D29C4-11EB-40A6-B1B1-5ABA2B6AA91B}" destId="{695F9A8E-37D9-4B86-81F6-D2886AAE0C4F}" srcOrd="0" destOrd="0" presId="urn:microsoft.com/office/officeart/2011/layout/TabList"/>
    <dgm:cxn modelId="{C8F896E4-1D3D-4A14-B6E1-B44F408A1008}" srcId="{4B1E650C-970B-4F4C-973E-857D36094E1B}" destId="{5B553DD0-730D-49DA-849C-ABBA187FC426}" srcOrd="1" destOrd="0" parTransId="{615EFDC0-510D-46DA-A571-29674F982467}" sibTransId="{BEC9F806-E813-4A9D-9062-7C43F1EC99BE}"/>
    <dgm:cxn modelId="{1B16C4AA-4A14-4295-98BF-A92E22406386}" type="presOf" srcId="{4AA38C06-5EA2-4555-83F2-A2ADB5DCF764}" destId="{C1EE1BD1-0982-4168-996B-271C57C3E879}" srcOrd="0" destOrd="0" presId="urn:microsoft.com/office/officeart/2011/layout/TabList"/>
    <dgm:cxn modelId="{BC050A76-A729-488A-A5B2-C9A8322455D9}" type="presOf" srcId="{AE4466D8-EF28-4E09-AD28-7F96ECA20A72}" destId="{086FB722-F25E-428A-BDD9-67BA13479DE0}" srcOrd="0" destOrd="0" presId="urn:microsoft.com/office/officeart/2011/layout/TabList"/>
    <dgm:cxn modelId="{47FDB660-3A7F-49E8-BA77-B43B803583C2}" type="presOf" srcId="{61CDB574-8B5E-4AD8-841F-0E702B4B0159}" destId="{6B4EF192-9968-4301-9672-30845AA07644}" srcOrd="0" destOrd="0" presId="urn:microsoft.com/office/officeart/2011/layout/TabList"/>
    <dgm:cxn modelId="{9C7D048B-7C50-4F33-8FF4-CF5EC9EF0D11}" srcId="{BA670B5B-0DEE-4FA1-9AC1-201B1AEC5091}" destId="{46FAF3E0-618F-43D9-814A-AB99B5A52A06}" srcOrd="1" destOrd="0" parTransId="{090A6187-6B17-46C1-8313-6636D37E24F6}" sibTransId="{92E8978D-3CBE-4486-9F1B-58FF1B09834E}"/>
    <dgm:cxn modelId="{8B348615-B1BC-46BF-8E2A-D47EB9FC9A7C}" srcId="{4B1E650C-970B-4F4C-973E-857D36094E1B}" destId="{9734FBAA-8B78-4CE4-993E-7EED072C1ECE}" srcOrd="0" destOrd="0" parTransId="{04D8ED97-F1B1-4EAE-ACC9-06E8555D6462}" sibTransId="{40C49BF5-41FC-44E6-A71A-677573250670}"/>
    <dgm:cxn modelId="{0C65943A-0C0A-4A55-8771-ED5E84EF4797}" srcId="{BA670B5B-0DEE-4FA1-9AC1-201B1AEC5091}" destId="{03A8537F-623A-45C0-8757-3026E951F5C5}" srcOrd="2" destOrd="0" parTransId="{FA8433E1-E043-41BF-AABD-D90231FB4C7F}" sibTransId="{1C5293F7-8DF0-4CCA-9BDB-DC2941402357}"/>
    <dgm:cxn modelId="{A2E2A6F3-AFDC-4D62-91A1-2ACDD37191E3}" type="presOf" srcId="{46FAF3E0-618F-43D9-814A-AB99B5A52A06}" destId="{5250D215-6D22-4F10-8677-F335C146A788}" srcOrd="0" destOrd="0" presId="urn:microsoft.com/office/officeart/2011/layout/TabList"/>
    <dgm:cxn modelId="{0405E968-A62B-45AF-8442-7281A669396E}" srcId="{BA670B5B-0DEE-4FA1-9AC1-201B1AEC5091}" destId="{4B4F80D7-8B39-4128-A51D-0728A09458B2}" srcOrd="6" destOrd="0" parTransId="{8AEC171C-3372-4505-8480-7C009359B89E}" sibTransId="{D77DC8CA-4DFE-4699-88DE-357E47ACE97F}"/>
    <dgm:cxn modelId="{1E89A7FD-C2C4-4ED8-835A-0E7159334939}" type="presOf" srcId="{3BD2EF52-97E8-4AF9-82EF-87B348EED891}" destId="{695F9A8E-37D9-4B86-81F6-D2886AAE0C4F}" srcOrd="0" destOrd="2" presId="urn:microsoft.com/office/officeart/2011/layout/TabList"/>
    <dgm:cxn modelId="{F8AB2FE2-0EBA-41C4-83DE-CDF64FE0A337}" srcId="{03A8537F-623A-45C0-8757-3026E951F5C5}" destId="{3BD2EF52-97E8-4AF9-82EF-87B348EED891}" srcOrd="3" destOrd="0" parTransId="{D3F3ED46-EDCD-48B2-8253-431EE0861D6F}" sibTransId="{8F03FD61-0FEE-4C95-AB29-B02238C8559C}"/>
    <dgm:cxn modelId="{56AEFD4D-3716-4F25-AD60-0149DFA20B34}" srcId="{03A8537F-623A-45C0-8757-3026E951F5C5}" destId="{1307A18D-009C-4EA9-9C6F-17E844AF669F}" srcOrd="4" destOrd="0" parTransId="{19B918B1-B8AC-4515-868F-D7163D22FDCA}" sibTransId="{E9B4CCFF-C664-4F7B-A8FF-37AD4B5AEEE1}"/>
    <dgm:cxn modelId="{17FBBD5E-1FCF-465B-AEB8-615B04962972}" srcId="{BA670B5B-0DEE-4FA1-9AC1-201B1AEC5091}" destId="{60F9443C-6F21-48DB-A2DA-1FFBD406DEF3}" srcOrd="4" destOrd="0" parTransId="{36774B7E-30EE-43AE-97F9-3BC27624DEA9}" sibTransId="{2FE41306-4EAF-4AF2-8146-303B53BB8E07}"/>
    <dgm:cxn modelId="{98EB36C6-418F-4362-90A9-342EEE767ECA}" type="presOf" srcId="{F58EDE9B-85B2-44C9-AC1D-ED6D3E3C2A61}" destId="{BED94987-5590-41FE-A539-B8612B915A90}" srcOrd="0" destOrd="0" presId="urn:microsoft.com/office/officeart/2011/layout/TabList"/>
    <dgm:cxn modelId="{21135640-1740-4B94-A86A-12A9798B8F9A}" srcId="{B45C6EB8-8223-43C1-82D2-098D2104DFB7}" destId="{7A05E23B-3018-493E-9B51-F1DC588F4E5C}" srcOrd="0" destOrd="0" parTransId="{1CED24D1-FAED-4470-8CCB-F651BA3F4264}" sibTransId="{BA0C4890-FE58-4260-AC2B-E4AC4932FF8C}"/>
    <dgm:cxn modelId="{1D0CA778-97C9-49E2-AB3D-4E5FB57C86FB}" srcId="{60F9443C-6F21-48DB-A2DA-1FFBD406DEF3}" destId="{F58EDE9B-85B2-44C9-AC1D-ED6D3E3C2A61}" srcOrd="1" destOrd="0" parTransId="{1132179D-6D52-44FF-823E-C8AA99265C58}" sibTransId="{B0949938-35D1-4EC2-B3A8-ABD8C754281D}"/>
    <dgm:cxn modelId="{D566B88B-3A18-46E8-9CFA-10F75FAD9B70}" type="presOf" srcId="{532649CB-8E78-47E7-8BB7-9D44C492204C}" destId="{0B04733D-F6E2-45FC-8FAE-D12184F62EA7}" srcOrd="0" destOrd="0" presId="urn:microsoft.com/office/officeart/2011/layout/TabList"/>
    <dgm:cxn modelId="{033F2D17-801A-44D4-B751-990374D501A4}" srcId="{46FAF3E0-618F-43D9-814A-AB99B5A52A06}" destId="{06623593-1741-42C2-A73C-288ADC645F8C}" srcOrd="1" destOrd="0" parTransId="{6F761AE2-051C-466B-A077-B5437BB8FF54}" sibTransId="{12FA63ED-F64F-482D-B453-140EDAB6B3E4}"/>
    <dgm:cxn modelId="{5B0E3035-C5B6-4B5F-BFD8-A0EA343C8B70}" type="presOf" srcId="{5B553DD0-730D-49DA-849C-ABBA187FC426}" destId="{C8C97E9F-C674-4C35-B255-BC60920D4342}" srcOrd="0" destOrd="0" presId="urn:microsoft.com/office/officeart/2011/layout/TabList"/>
    <dgm:cxn modelId="{C5641F5E-FA3A-4BE3-807A-BA73E9E29933}" srcId="{03A8537F-623A-45C0-8757-3026E951F5C5}" destId="{5E5B7E3D-C751-4CC5-B05F-A8D9D0D04DC1}" srcOrd="0" destOrd="0" parTransId="{165609F0-9AF4-4CA0-A0B4-CA58C902E3B3}" sibTransId="{8F1BBAC8-7339-4846-8A91-B0EBD6983542}"/>
    <dgm:cxn modelId="{ABBDF0C2-7922-4CA9-9BA0-93061296BC62}" type="presOf" srcId="{F5E2C34F-5B12-4826-8313-E4698D6794A7}" destId="{1E6E8DB5-BCF9-4B19-902F-8CA6112D3C2A}" srcOrd="0" destOrd="0" presId="urn:microsoft.com/office/officeart/2011/layout/TabList"/>
    <dgm:cxn modelId="{B79FE4CC-0561-49B9-9244-153B9A294955}" srcId="{4B4F80D7-8B39-4128-A51D-0728A09458B2}" destId="{C120BEDA-1A1F-477B-B576-62169BC3D5BA}" srcOrd="1" destOrd="0" parTransId="{0D85850E-CC35-4C99-B1C0-11B81884AD2E}" sibTransId="{73CEB46A-1C8B-47D2-9A50-3E5CB636055F}"/>
    <dgm:cxn modelId="{0BBF8C32-788C-41BF-841D-99791593927C}" type="presOf" srcId="{7A05E23B-3018-493E-9B51-F1DC588F4E5C}" destId="{EA382728-9E5E-48FB-B323-9D7585D51C22}" srcOrd="0" destOrd="0" presId="urn:microsoft.com/office/officeart/2011/layout/TabList"/>
    <dgm:cxn modelId="{E38F5875-E43B-4395-94AC-4707D14A3491}" srcId="{46FAF3E0-618F-43D9-814A-AB99B5A52A06}" destId="{31CF2613-BE51-4CAA-BEEA-888FC440C74F}" srcOrd="0" destOrd="0" parTransId="{2C775529-92AE-490E-80ED-0D26EBE8C928}" sibTransId="{5EEF6CA6-3749-4F85-8F4C-1C5C40D5635A}"/>
    <dgm:cxn modelId="{13535206-7B25-400A-BED1-4CC4BDC2959B}" type="presOf" srcId="{1307A18D-009C-4EA9-9C6F-17E844AF669F}" destId="{695F9A8E-37D9-4B86-81F6-D2886AAE0C4F}" srcOrd="0" destOrd="3" presId="urn:microsoft.com/office/officeart/2011/layout/TabList"/>
    <dgm:cxn modelId="{837F5728-121A-447F-80B2-9C63A3F7B3B2}" srcId="{BA670B5B-0DEE-4FA1-9AC1-201B1AEC5091}" destId="{AE4466D8-EF28-4E09-AD28-7F96ECA20A72}" srcOrd="3" destOrd="0" parTransId="{0CFC3F92-2E35-4F1B-BEF3-42B9BF2831FD}" sibTransId="{817CA5AC-6593-425D-9BD5-52DB676847CA}"/>
    <dgm:cxn modelId="{51AD2501-6076-4BEC-A0F0-2C9C58AF517B}" type="presOf" srcId="{0E4E613D-31C5-4E30-BF86-241AFB58F02B}" destId="{695F9A8E-37D9-4B86-81F6-D2886AAE0C4F}" srcOrd="0" destOrd="1" presId="urn:microsoft.com/office/officeart/2011/layout/TabList"/>
    <dgm:cxn modelId="{F55A0789-3AD3-4359-9C11-ACC8BC34D145}" type="presOf" srcId="{9734FBAA-8B78-4CE4-993E-7EED072C1ECE}" destId="{7403A673-F043-4EC8-8F0E-2328257A1734}" srcOrd="0" destOrd="0" presId="urn:microsoft.com/office/officeart/2011/layout/TabList"/>
    <dgm:cxn modelId="{51B4B0C3-AF9D-420F-B08D-DDC26033BEDB}" srcId="{AE4466D8-EF28-4E09-AD28-7F96ECA20A72}" destId="{4AA38C06-5EA2-4555-83F2-A2ADB5DCF764}" srcOrd="1" destOrd="0" parTransId="{B3CCA263-C3BD-4381-93A7-9031396F8A36}" sibTransId="{BF895A7E-5982-4A9C-8315-5F0C42D2D17E}"/>
    <dgm:cxn modelId="{EAB83503-4EB9-465A-8633-587DCAE98C68}" type="presOf" srcId="{03A8537F-623A-45C0-8757-3026E951F5C5}" destId="{7C7792AF-EB23-4417-A1DE-5D316753A0F5}" srcOrd="0" destOrd="0" presId="urn:microsoft.com/office/officeart/2011/layout/TabList"/>
    <dgm:cxn modelId="{478B0DAC-D425-46E1-895F-435135B6AD25}" srcId="{60F9443C-6F21-48DB-A2DA-1FFBD406DEF3}" destId="{61CDB574-8B5E-4AD8-841F-0E702B4B0159}" srcOrd="0" destOrd="0" parTransId="{FE0509B8-A18C-4769-AB94-3949FF0EA934}" sibTransId="{26D63EB4-BA01-4079-9034-09691CA88ED8}"/>
    <dgm:cxn modelId="{2288D432-297F-45AB-9E63-DF066B9C06FA}" srcId="{03A8537F-623A-45C0-8757-3026E951F5C5}" destId="{391D29C4-11EB-40A6-B1B1-5ABA2B6AA91B}" srcOrd="1" destOrd="0" parTransId="{6066957E-38E2-4EB8-AF7F-99E5035029E2}" sibTransId="{A9264381-A164-4A9C-8316-6F19CD528985}"/>
    <dgm:cxn modelId="{F2F4ACDE-721F-4F95-B6B2-FE73B51DB66D}" type="presOf" srcId="{99CA2CF8-20B2-456B-9016-3F0CAB9915C4}" destId="{695F9A8E-37D9-4B86-81F6-D2886AAE0C4F}" srcOrd="0" destOrd="4" presId="urn:microsoft.com/office/officeart/2011/layout/TabList"/>
    <dgm:cxn modelId="{6AB8B938-AD2B-4208-8317-15CA077EE217}" type="presOf" srcId="{60F9443C-6F21-48DB-A2DA-1FFBD406DEF3}" destId="{8109E196-208A-435F-8017-7F0DA3F82162}" srcOrd="0" destOrd="0" presId="urn:microsoft.com/office/officeart/2011/layout/TabList"/>
    <dgm:cxn modelId="{8A20D08B-FB83-4964-815D-EAF5AEFA1C09}" type="presOf" srcId="{5E5B7E3D-C751-4CC5-B05F-A8D9D0D04DC1}" destId="{05223A51-7636-43BE-B821-87453C03FC11}" srcOrd="0" destOrd="0" presId="urn:microsoft.com/office/officeart/2011/layout/TabList"/>
    <dgm:cxn modelId="{F665EDF8-2E98-4E88-8A51-2305980AACE8}" srcId="{AE4466D8-EF28-4E09-AD28-7F96ECA20A72}" destId="{97621F31-DCC0-4320-AB0B-CEA12739CABB}" srcOrd="0" destOrd="0" parTransId="{2836B024-C35E-41EF-A8C8-86856985B0B3}" sibTransId="{DDA7E1E8-9E25-4FE4-8043-18DAC5389FE9}"/>
    <dgm:cxn modelId="{504BAEFB-EE65-47AB-9BBC-BA171C8D6150}" srcId="{BA670B5B-0DEE-4FA1-9AC1-201B1AEC5091}" destId="{4B1E650C-970B-4F4C-973E-857D36094E1B}" srcOrd="0" destOrd="0" parTransId="{15F20A1B-7585-4C7D-AC42-E77B4E6E561B}" sibTransId="{A47CB668-3E0B-491C-AD40-12F251368E33}"/>
    <dgm:cxn modelId="{06D326CC-2FE9-41A6-A535-F522A6FD3157}" type="presOf" srcId="{BA670B5B-0DEE-4FA1-9AC1-201B1AEC5091}" destId="{E2ABA0E6-39A4-426D-BAF6-3895556AE0D0}" srcOrd="0" destOrd="0" presId="urn:microsoft.com/office/officeart/2011/layout/TabList"/>
    <dgm:cxn modelId="{B99CA581-E646-49AB-9858-AB060FD21140}" srcId="{03A8537F-623A-45C0-8757-3026E951F5C5}" destId="{0E4E613D-31C5-4E30-BF86-241AFB58F02B}" srcOrd="2" destOrd="0" parTransId="{DE8BE979-0ECB-4BC7-9847-6BFB81D798D0}" sibTransId="{67FFDCDD-BBD6-4E62-93D2-FCC6DE718876}"/>
    <dgm:cxn modelId="{9E38214F-E27F-4CEA-8982-1F812CB2E578}" type="presOf" srcId="{4B4F80D7-8B39-4128-A51D-0728A09458B2}" destId="{CC092AA9-07CB-4301-982E-148B59603982}" srcOrd="0" destOrd="0" presId="urn:microsoft.com/office/officeart/2011/layout/TabList"/>
    <dgm:cxn modelId="{6BBFAF8D-0D6F-4EFE-A71E-F57FA94FC632}" type="presOf" srcId="{97621F31-DCC0-4320-AB0B-CEA12739CABB}" destId="{87D1D58B-F932-4B0C-8DB5-BA190F9258C6}" srcOrd="0" destOrd="0" presId="urn:microsoft.com/office/officeart/2011/layout/TabList"/>
    <dgm:cxn modelId="{7E706E75-4BF9-4375-B15C-24E198E4558E}" srcId="{4B4F80D7-8B39-4128-A51D-0728A09458B2}" destId="{532649CB-8E78-47E7-8BB7-9D44C492204C}" srcOrd="0" destOrd="0" parTransId="{68BCC6EA-64F6-4F6E-A3DC-9F81DC0313B2}" sibTransId="{5EE20514-EFA1-4A73-8440-6BEE08128A7C}"/>
    <dgm:cxn modelId="{563A33F7-6E26-4150-A5B2-C8043AEFF88D}" type="presParOf" srcId="{E2ABA0E6-39A4-426D-BAF6-3895556AE0D0}" destId="{7EA0F91C-181F-4470-BB87-945F17221712}" srcOrd="0" destOrd="0" presId="urn:microsoft.com/office/officeart/2011/layout/TabList"/>
    <dgm:cxn modelId="{9518573F-8C0C-4776-BC75-12DED69894AC}" type="presParOf" srcId="{7EA0F91C-181F-4470-BB87-945F17221712}" destId="{7403A673-F043-4EC8-8F0E-2328257A1734}" srcOrd="0" destOrd="0" presId="urn:microsoft.com/office/officeart/2011/layout/TabList"/>
    <dgm:cxn modelId="{8503F6D4-A642-42F1-8C38-60FEF92667C1}" type="presParOf" srcId="{7EA0F91C-181F-4470-BB87-945F17221712}" destId="{84E2533E-F9FA-4B47-853F-738A83DC60B8}" srcOrd="1" destOrd="0" presId="urn:microsoft.com/office/officeart/2011/layout/TabList"/>
    <dgm:cxn modelId="{B705BD40-ED20-4F91-A7B0-97DF2610CFF7}" type="presParOf" srcId="{7EA0F91C-181F-4470-BB87-945F17221712}" destId="{66B380CA-5190-4A4D-9519-AE1A94B5E0BE}" srcOrd="2" destOrd="0" presId="urn:microsoft.com/office/officeart/2011/layout/TabList"/>
    <dgm:cxn modelId="{39D09B8E-DE09-47E8-A713-C66E4839E97A}" type="presParOf" srcId="{E2ABA0E6-39A4-426D-BAF6-3895556AE0D0}" destId="{C8C97E9F-C674-4C35-B255-BC60920D4342}" srcOrd="1" destOrd="0" presId="urn:microsoft.com/office/officeart/2011/layout/TabList"/>
    <dgm:cxn modelId="{24AF681C-8D7C-4079-8BB3-1E7239011FF3}" type="presParOf" srcId="{E2ABA0E6-39A4-426D-BAF6-3895556AE0D0}" destId="{45F63BF1-5482-437F-919E-D20D9EAF8F93}" srcOrd="2" destOrd="0" presId="urn:microsoft.com/office/officeart/2011/layout/TabList"/>
    <dgm:cxn modelId="{9607678C-CB94-4D73-BEE8-5C8A6B0C707A}" type="presParOf" srcId="{E2ABA0E6-39A4-426D-BAF6-3895556AE0D0}" destId="{504F30E4-9F18-43D5-8A8B-073404F6C16A}" srcOrd="3" destOrd="0" presId="urn:microsoft.com/office/officeart/2011/layout/TabList"/>
    <dgm:cxn modelId="{D49F1304-5190-452F-9641-84300F7EBA47}" type="presParOf" srcId="{504F30E4-9F18-43D5-8A8B-073404F6C16A}" destId="{7713FB8C-8277-424E-B733-5F143877E75A}" srcOrd="0" destOrd="0" presId="urn:microsoft.com/office/officeart/2011/layout/TabList"/>
    <dgm:cxn modelId="{DA56CD74-0D29-4EFC-B19E-116D56342F23}" type="presParOf" srcId="{504F30E4-9F18-43D5-8A8B-073404F6C16A}" destId="{5250D215-6D22-4F10-8677-F335C146A788}" srcOrd="1" destOrd="0" presId="urn:microsoft.com/office/officeart/2011/layout/TabList"/>
    <dgm:cxn modelId="{D787D1F7-45A5-4CC8-8815-727BE90B0E59}" type="presParOf" srcId="{504F30E4-9F18-43D5-8A8B-073404F6C16A}" destId="{AFF43313-7E77-4C9C-87D8-DAB148DBE35A}" srcOrd="2" destOrd="0" presId="urn:microsoft.com/office/officeart/2011/layout/TabList"/>
    <dgm:cxn modelId="{DF79E8A0-F17B-48E0-9B52-FD0645D27F37}" type="presParOf" srcId="{E2ABA0E6-39A4-426D-BAF6-3895556AE0D0}" destId="{0549E5C7-B208-4AF2-85FA-6C5EC6DCD88E}" srcOrd="4" destOrd="0" presId="urn:microsoft.com/office/officeart/2011/layout/TabList"/>
    <dgm:cxn modelId="{636578D6-4FD7-4C9F-B799-2B247FF04195}" type="presParOf" srcId="{E2ABA0E6-39A4-426D-BAF6-3895556AE0D0}" destId="{67B5F85E-956A-4CAD-9EFE-EE408590ACFD}" srcOrd="5" destOrd="0" presId="urn:microsoft.com/office/officeart/2011/layout/TabList"/>
    <dgm:cxn modelId="{10061509-D636-4380-A4F9-FECCD49BD732}" type="presParOf" srcId="{E2ABA0E6-39A4-426D-BAF6-3895556AE0D0}" destId="{B5855CD3-E67A-4EE9-A788-C47691E8B843}" srcOrd="6" destOrd="0" presId="urn:microsoft.com/office/officeart/2011/layout/TabList"/>
    <dgm:cxn modelId="{553FBB29-3A91-4266-BA89-963C08AD12E3}" type="presParOf" srcId="{B5855CD3-E67A-4EE9-A788-C47691E8B843}" destId="{05223A51-7636-43BE-B821-87453C03FC11}" srcOrd="0" destOrd="0" presId="urn:microsoft.com/office/officeart/2011/layout/TabList"/>
    <dgm:cxn modelId="{61B95457-7F75-4B46-8F49-F85D082F51DE}" type="presParOf" srcId="{B5855CD3-E67A-4EE9-A788-C47691E8B843}" destId="{7C7792AF-EB23-4417-A1DE-5D316753A0F5}" srcOrd="1" destOrd="0" presId="urn:microsoft.com/office/officeart/2011/layout/TabList"/>
    <dgm:cxn modelId="{9A535B58-63B6-4884-B01B-492162C9CB67}" type="presParOf" srcId="{B5855CD3-E67A-4EE9-A788-C47691E8B843}" destId="{EB67E387-0B32-4773-9381-96EFC4D8FEA6}" srcOrd="2" destOrd="0" presId="urn:microsoft.com/office/officeart/2011/layout/TabList"/>
    <dgm:cxn modelId="{67B9F3BD-0817-474B-8F86-979D0BD5A0AD}" type="presParOf" srcId="{E2ABA0E6-39A4-426D-BAF6-3895556AE0D0}" destId="{695F9A8E-37D9-4B86-81F6-D2886AAE0C4F}" srcOrd="7" destOrd="0" presId="urn:microsoft.com/office/officeart/2011/layout/TabList"/>
    <dgm:cxn modelId="{AA6A997C-9EB4-4EAB-8D73-B43983F34301}" type="presParOf" srcId="{E2ABA0E6-39A4-426D-BAF6-3895556AE0D0}" destId="{D73761F5-CD47-43AF-9737-C638C510BF49}" srcOrd="8" destOrd="0" presId="urn:microsoft.com/office/officeart/2011/layout/TabList"/>
    <dgm:cxn modelId="{85015D96-8174-42C0-B325-EBB0D180C080}" type="presParOf" srcId="{E2ABA0E6-39A4-426D-BAF6-3895556AE0D0}" destId="{875A13F7-90A7-4759-B58B-190C720BEBB4}" srcOrd="9" destOrd="0" presId="urn:microsoft.com/office/officeart/2011/layout/TabList"/>
    <dgm:cxn modelId="{DB9C135C-01D5-4845-B6FC-AF6BAC3B0983}" type="presParOf" srcId="{875A13F7-90A7-4759-B58B-190C720BEBB4}" destId="{87D1D58B-F932-4B0C-8DB5-BA190F9258C6}" srcOrd="0" destOrd="0" presId="urn:microsoft.com/office/officeart/2011/layout/TabList"/>
    <dgm:cxn modelId="{A4631396-1067-4EB7-A49C-233838122D1D}" type="presParOf" srcId="{875A13F7-90A7-4759-B58B-190C720BEBB4}" destId="{086FB722-F25E-428A-BDD9-67BA13479DE0}" srcOrd="1" destOrd="0" presId="urn:microsoft.com/office/officeart/2011/layout/TabList"/>
    <dgm:cxn modelId="{36B997E5-4A43-4F0F-B66D-CA9F94C0C100}" type="presParOf" srcId="{875A13F7-90A7-4759-B58B-190C720BEBB4}" destId="{74438960-4C99-42A0-B071-ED348828B63D}" srcOrd="2" destOrd="0" presId="urn:microsoft.com/office/officeart/2011/layout/TabList"/>
    <dgm:cxn modelId="{67C3B999-814B-42F1-8B9E-8E92FE0893D6}" type="presParOf" srcId="{E2ABA0E6-39A4-426D-BAF6-3895556AE0D0}" destId="{C1EE1BD1-0982-4168-996B-271C57C3E879}" srcOrd="10" destOrd="0" presId="urn:microsoft.com/office/officeart/2011/layout/TabList"/>
    <dgm:cxn modelId="{70E33E2E-73AF-4433-BD0E-2DAB7BD0CD0B}" type="presParOf" srcId="{E2ABA0E6-39A4-426D-BAF6-3895556AE0D0}" destId="{A6572D69-B49F-47F5-9351-39D9CB3AFB68}" srcOrd="11" destOrd="0" presId="urn:microsoft.com/office/officeart/2011/layout/TabList"/>
    <dgm:cxn modelId="{334481EE-C7EE-42E8-8255-465E4BCAD9AB}" type="presParOf" srcId="{E2ABA0E6-39A4-426D-BAF6-3895556AE0D0}" destId="{2EF13DE8-8039-4995-B55B-CB0B8A06ACCB}" srcOrd="12" destOrd="0" presId="urn:microsoft.com/office/officeart/2011/layout/TabList"/>
    <dgm:cxn modelId="{EA284034-5A84-4928-9FAB-65F11364A0E1}" type="presParOf" srcId="{2EF13DE8-8039-4995-B55B-CB0B8A06ACCB}" destId="{6B4EF192-9968-4301-9672-30845AA07644}" srcOrd="0" destOrd="0" presId="urn:microsoft.com/office/officeart/2011/layout/TabList"/>
    <dgm:cxn modelId="{F2ECAE6B-A712-416B-96F2-27E9868581E3}" type="presParOf" srcId="{2EF13DE8-8039-4995-B55B-CB0B8A06ACCB}" destId="{8109E196-208A-435F-8017-7F0DA3F82162}" srcOrd="1" destOrd="0" presId="urn:microsoft.com/office/officeart/2011/layout/TabList"/>
    <dgm:cxn modelId="{7C1D7E65-77A1-4188-AD96-9B07C2CB8E05}" type="presParOf" srcId="{2EF13DE8-8039-4995-B55B-CB0B8A06ACCB}" destId="{CC91B355-F63B-4BEB-AF59-B52540A802FF}" srcOrd="2" destOrd="0" presId="urn:microsoft.com/office/officeart/2011/layout/TabList"/>
    <dgm:cxn modelId="{997A0871-74C9-407C-9F34-1A1FD12F24F8}" type="presParOf" srcId="{E2ABA0E6-39A4-426D-BAF6-3895556AE0D0}" destId="{BED94987-5590-41FE-A539-B8612B915A90}" srcOrd="13" destOrd="0" presId="urn:microsoft.com/office/officeart/2011/layout/TabList"/>
    <dgm:cxn modelId="{2719F3C2-588A-4F0E-B4E0-5082DAE9FE9B}" type="presParOf" srcId="{E2ABA0E6-39A4-426D-BAF6-3895556AE0D0}" destId="{3908BA4A-86FA-4974-9048-175A518E6E1B}" srcOrd="14" destOrd="0" presId="urn:microsoft.com/office/officeart/2011/layout/TabList"/>
    <dgm:cxn modelId="{737F2CE8-A413-42B6-9158-635F8D80B178}" type="presParOf" srcId="{E2ABA0E6-39A4-426D-BAF6-3895556AE0D0}" destId="{2D476D9E-C176-4153-B623-A27DDCAAD594}" srcOrd="15" destOrd="0" presId="urn:microsoft.com/office/officeart/2011/layout/TabList"/>
    <dgm:cxn modelId="{FC08B8D0-26E1-471B-9D8F-F5A76C9A277E}" type="presParOf" srcId="{2D476D9E-C176-4153-B623-A27DDCAAD594}" destId="{EA382728-9E5E-48FB-B323-9D7585D51C22}" srcOrd="0" destOrd="0" presId="urn:microsoft.com/office/officeart/2011/layout/TabList"/>
    <dgm:cxn modelId="{0460CFB9-5C5B-4BF8-9DB2-1848BB08BEEC}" type="presParOf" srcId="{2D476D9E-C176-4153-B623-A27DDCAAD594}" destId="{0CDAF910-6D81-4C0E-9C12-5A40A75C68B0}" srcOrd="1" destOrd="0" presId="urn:microsoft.com/office/officeart/2011/layout/TabList"/>
    <dgm:cxn modelId="{5243AE2C-58A3-4251-979B-EF83CA44EEB8}" type="presParOf" srcId="{2D476D9E-C176-4153-B623-A27DDCAAD594}" destId="{2C91BD4D-C00F-4381-9B5C-3A7DC82DA09A}" srcOrd="2" destOrd="0" presId="urn:microsoft.com/office/officeart/2011/layout/TabList"/>
    <dgm:cxn modelId="{AAC458EB-7BAC-4C68-ACCD-176778BEB085}" type="presParOf" srcId="{E2ABA0E6-39A4-426D-BAF6-3895556AE0D0}" destId="{1E6E8DB5-BCF9-4B19-902F-8CA6112D3C2A}" srcOrd="16" destOrd="0" presId="urn:microsoft.com/office/officeart/2011/layout/TabList"/>
    <dgm:cxn modelId="{5D80D74F-62E0-458E-A4B0-F682EBD89008}" type="presParOf" srcId="{E2ABA0E6-39A4-426D-BAF6-3895556AE0D0}" destId="{996438C1-5A2A-4992-A47E-E7613E993814}" srcOrd="17" destOrd="0" presId="urn:microsoft.com/office/officeart/2011/layout/TabList"/>
    <dgm:cxn modelId="{E0D7F0BC-6931-41DB-B565-4EA8C4BB3140}" type="presParOf" srcId="{E2ABA0E6-39A4-426D-BAF6-3895556AE0D0}" destId="{867AEEE7-6830-45DF-AC21-4950510B8730}" srcOrd="18" destOrd="0" presId="urn:microsoft.com/office/officeart/2011/layout/TabList"/>
    <dgm:cxn modelId="{4EFC2F00-2A86-4C41-8BDC-7201334E189F}" type="presParOf" srcId="{867AEEE7-6830-45DF-AC21-4950510B8730}" destId="{0B04733D-F6E2-45FC-8FAE-D12184F62EA7}" srcOrd="0" destOrd="0" presId="urn:microsoft.com/office/officeart/2011/layout/TabList"/>
    <dgm:cxn modelId="{25B2D6F5-90DD-4B12-AEB6-3A8854329BB8}" type="presParOf" srcId="{867AEEE7-6830-45DF-AC21-4950510B8730}" destId="{CC092AA9-07CB-4301-982E-148B59603982}" srcOrd="1" destOrd="0" presId="urn:microsoft.com/office/officeart/2011/layout/TabList"/>
    <dgm:cxn modelId="{F335C349-0C7F-4C8F-A5DA-2A84D791C050}" type="presParOf" srcId="{867AEEE7-6830-45DF-AC21-4950510B8730}" destId="{235F63DC-22C2-451E-9987-5B2E6819E0D8}" srcOrd="2" destOrd="0" presId="urn:microsoft.com/office/officeart/2011/layout/TabList"/>
    <dgm:cxn modelId="{B09E8559-94B3-4966-9C20-C57421F974D4}" type="presParOf" srcId="{E2ABA0E6-39A4-426D-BAF6-3895556AE0D0}" destId="{8A31B3AC-191F-400C-9584-4FBAF192D30D}" srcOrd="19" destOrd="0" presId="urn:microsoft.com/office/officeart/2011/layout/Tab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5F63DC-22C2-451E-9987-5B2E6819E0D8}">
      <dsp:nvSpPr>
        <dsp:cNvPr id="0" name=""/>
        <dsp:cNvSpPr/>
      </dsp:nvSpPr>
      <dsp:spPr>
        <a:xfrm>
          <a:off x="0" y="5461868"/>
          <a:ext cx="6496512" cy="0"/>
        </a:xfrm>
        <a:prstGeom prst="line">
          <a:avLst/>
        </a:pr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C91BD4D-C00F-4381-9B5C-3A7DC82DA09A}">
      <dsp:nvSpPr>
        <dsp:cNvPr id="0" name=""/>
        <dsp:cNvSpPr/>
      </dsp:nvSpPr>
      <dsp:spPr>
        <a:xfrm>
          <a:off x="0" y="4782844"/>
          <a:ext cx="6496512" cy="0"/>
        </a:xfrm>
        <a:prstGeom prst="line">
          <a:avLst/>
        </a:pr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C91B355-F63B-4BEB-AF59-B52540A802FF}">
      <dsp:nvSpPr>
        <dsp:cNvPr id="0" name=""/>
        <dsp:cNvSpPr/>
      </dsp:nvSpPr>
      <dsp:spPr>
        <a:xfrm>
          <a:off x="0" y="4177426"/>
          <a:ext cx="6496512" cy="0"/>
        </a:xfrm>
        <a:prstGeom prst="line">
          <a:avLst/>
        </a:pr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4438960-4C99-42A0-B071-ED348828B63D}">
      <dsp:nvSpPr>
        <dsp:cNvPr id="0" name=""/>
        <dsp:cNvSpPr/>
      </dsp:nvSpPr>
      <dsp:spPr>
        <a:xfrm>
          <a:off x="0" y="3491635"/>
          <a:ext cx="6496512" cy="0"/>
        </a:xfrm>
        <a:prstGeom prst="line">
          <a:avLst/>
        </a:pr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B67E387-0B32-4773-9381-96EFC4D8FEA6}">
      <dsp:nvSpPr>
        <dsp:cNvPr id="0" name=""/>
        <dsp:cNvSpPr/>
      </dsp:nvSpPr>
      <dsp:spPr>
        <a:xfrm>
          <a:off x="0" y="1832153"/>
          <a:ext cx="6496512" cy="0"/>
        </a:xfrm>
        <a:prstGeom prst="line">
          <a:avLst/>
        </a:pr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FF43313-7E77-4C9C-87D8-DAB148DBE35A}">
      <dsp:nvSpPr>
        <dsp:cNvPr id="0" name=""/>
        <dsp:cNvSpPr/>
      </dsp:nvSpPr>
      <dsp:spPr>
        <a:xfrm>
          <a:off x="0" y="1145272"/>
          <a:ext cx="6496512" cy="0"/>
        </a:xfrm>
        <a:prstGeom prst="line">
          <a:avLst/>
        </a:pr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6B380CA-5190-4A4D-9519-AE1A94B5E0BE}">
      <dsp:nvSpPr>
        <dsp:cNvPr id="0" name=""/>
        <dsp:cNvSpPr/>
      </dsp:nvSpPr>
      <dsp:spPr>
        <a:xfrm>
          <a:off x="0" y="428479"/>
          <a:ext cx="6496512" cy="0"/>
        </a:xfrm>
        <a:prstGeom prst="line">
          <a:avLst/>
        </a:pr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403A673-F043-4EC8-8F0E-2328257A1734}">
      <dsp:nvSpPr>
        <dsp:cNvPr id="0" name=""/>
        <dsp:cNvSpPr/>
      </dsp:nvSpPr>
      <dsp:spPr>
        <a:xfrm>
          <a:off x="1689093" y="2930"/>
          <a:ext cx="4807419" cy="4255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b" anchorCtr="0">
          <a:noAutofit/>
        </a:bodyPr>
        <a:lstStyle/>
        <a:p>
          <a:pPr marL="0" lvl="0" indent="0" algn="l" defTabSz="889000">
            <a:lnSpc>
              <a:spcPct val="90000"/>
            </a:lnSpc>
            <a:spcBef>
              <a:spcPct val="0"/>
            </a:spcBef>
            <a:spcAft>
              <a:spcPct val="35000"/>
            </a:spcAft>
            <a:buNone/>
          </a:pPr>
          <a:r>
            <a:rPr lang="en-GB" sz="2000" b="1" kern="1200" dirty="0"/>
            <a:t>VRA review</a:t>
          </a:r>
          <a:endParaRPr lang="en-IN" sz="2000" b="1" kern="1200" dirty="0"/>
        </a:p>
      </dsp:txBody>
      <dsp:txXfrm>
        <a:off x="1689093" y="2930"/>
        <a:ext cx="4807419" cy="425548"/>
      </dsp:txXfrm>
    </dsp:sp>
    <dsp:sp modelId="{84E2533E-F9FA-4B47-853F-738A83DC60B8}">
      <dsp:nvSpPr>
        <dsp:cNvPr id="0" name=""/>
        <dsp:cNvSpPr/>
      </dsp:nvSpPr>
      <dsp:spPr>
        <a:xfrm>
          <a:off x="0" y="2930"/>
          <a:ext cx="1689093" cy="425548"/>
        </a:xfrm>
        <a:prstGeom prst="round2SameRect">
          <a:avLst>
            <a:gd name="adj1" fmla="val 16670"/>
            <a:gd name="adj2" fmla="val 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800100">
            <a:lnSpc>
              <a:spcPct val="90000"/>
            </a:lnSpc>
            <a:spcBef>
              <a:spcPct val="0"/>
            </a:spcBef>
            <a:spcAft>
              <a:spcPct val="35000"/>
            </a:spcAft>
            <a:buNone/>
          </a:pPr>
          <a:r>
            <a:rPr lang="en-GB" sz="1800" kern="1200"/>
            <a:t>Step 1</a:t>
          </a:r>
          <a:endParaRPr lang="en-IN" sz="1800" kern="1200"/>
        </a:p>
      </dsp:txBody>
      <dsp:txXfrm>
        <a:off x="20777" y="23707"/>
        <a:ext cx="1647539" cy="404771"/>
      </dsp:txXfrm>
    </dsp:sp>
    <dsp:sp modelId="{C8C97E9F-C674-4C35-B255-BC60920D4342}">
      <dsp:nvSpPr>
        <dsp:cNvPr id="0" name=""/>
        <dsp:cNvSpPr/>
      </dsp:nvSpPr>
      <dsp:spPr>
        <a:xfrm>
          <a:off x="0" y="428479"/>
          <a:ext cx="6496512" cy="2699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t" anchorCtr="0">
          <a:noAutofit/>
        </a:bodyPr>
        <a:lstStyle/>
        <a:p>
          <a:pPr marL="57150" lvl="1" indent="-57150" algn="l" defTabSz="444500">
            <a:lnSpc>
              <a:spcPct val="90000"/>
            </a:lnSpc>
            <a:spcBef>
              <a:spcPct val="0"/>
            </a:spcBef>
            <a:spcAft>
              <a:spcPct val="15000"/>
            </a:spcAft>
            <a:buChar char="•"/>
          </a:pPr>
          <a:endParaRPr lang="en-IN" sz="1000" kern="1200"/>
        </a:p>
      </dsp:txBody>
      <dsp:txXfrm>
        <a:off x="0" y="428479"/>
        <a:ext cx="6496512" cy="269966"/>
      </dsp:txXfrm>
    </dsp:sp>
    <dsp:sp modelId="{7713FB8C-8277-424E-B733-5F143877E75A}">
      <dsp:nvSpPr>
        <dsp:cNvPr id="0" name=""/>
        <dsp:cNvSpPr/>
      </dsp:nvSpPr>
      <dsp:spPr>
        <a:xfrm>
          <a:off x="1689093" y="719723"/>
          <a:ext cx="4807419" cy="4255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b" anchorCtr="0">
          <a:noAutofit/>
        </a:bodyPr>
        <a:lstStyle/>
        <a:p>
          <a:pPr marL="0" lvl="0" indent="0" algn="l" defTabSz="889000">
            <a:lnSpc>
              <a:spcPct val="90000"/>
            </a:lnSpc>
            <a:spcBef>
              <a:spcPct val="0"/>
            </a:spcBef>
            <a:spcAft>
              <a:spcPct val="35000"/>
            </a:spcAft>
            <a:buNone/>
          </a:pPr>
          <a:r>
            <a:rPr lang="en-GB" sz="2000" b="1" kern="1200" dirty="0"/>
            <a:t>Identification of climate impact areas</a:t>
          </a:r>
          <a:endParaRPr lang="en-IN" sz="2000" b="1" kern="1200" dirty="0"/>
        </a:p>
      </dsp:txBody>
      <dsp:txXfrm>
        <a:off x="1689093" y="719723"/>
        <a:ext cx="4807419" cy="425548"/>
      </dsp:txXfrm>
    </dsp:sp>
    <dsp:sp modelId="{5250D215-6D22-4F10-8677-F335C146A788}">
      <dsp:nvSpPr>
        <dsp:cNvPr id="0" name=""/>
        <dsp:cNvSpPr/>
      </dsp:nvSpPr>
      <dsp:spPr>
        <a:xfrm>
          <a:off x="0" y="719723"/>
          <a:ext cx="1689093" cy="425548"/>
        </a:xfrm>
        <a:prstGeom prst="round2SameRect">
          <a:avLst>
            <a:gd name="adj1" fmla="val 16670"/>
            <a:gd name="adj2" fmla="val 0"/>
          </a:avLst>
        </a:prstGeom>
        <a:solidFill>
          <a:schemeClr val="accent2">
            <a:hueOff val="-242561"/>
            <a:satOff val="-13988"/>
            <a:lumOff val="1438"/>
            <a:alphaOff val="0"/>
          </a:schemeClr>
        </a:solidFill>
        <a:ln w="12700" cap="flat" cmpd="sng" algn="ctr">
          <a:solidFill>
            <a:schemeClr val="accent2">
              <a:hueOff val="-242561"/>
              <a:satOff val="-13988"/>
              <a:lumOff val="1438"/>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800100">
            <a:lnSpc>
              <a:spcPct val="90000"/>
            </a:lnSpc>
            <a:spcBef>
              <a:spcPct val="0"/>
            </a:spcBef>
            <a:spcAft>
              <a:spcPct val="35000"/>
            </a:spcAft>
            <a:buNone/>
          </a:pPr>
          <a:r>
            <a:rPr lang="en-GB" sz="1800" kern="1200" dirty="0"/>
            <a:t>Step 2</a:t>
          </a:r>
          <a:endParaRPr lang="en-IN" sz="1800" kern="1200" dirty="0"/>
        </a:p>
      </dsp:txBody>
      <dsp:txXfrm>
        <a:off x="20777" y="740500"/>
        <a:ext cx="1647539" cy="404771"/>
      </dsp:txXfrm>
    </dsp:sp>
    <dsp:sp modelId="{0549E5C7-B208-4AF2-85FA-6C5EC6DCD88E}">
      <dsp:nvSpPr>
        <dsp:cNvPr id="0" name=""/>
        <dsp:cNvSpPr/>
      </dsp:nvSpPr>
      <dsp:spPr>
        <a:xfrm>
          <a:off x="0" y="1145272"/>
          <a:ext cx="6496512" cy="2400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t" anchorCtr="0">
          <a:noAutofit/>
        </a:bodyPr>
        <a:lstStyle/>
        <a:p>
          <a:pPr marL="57150" lvl="1" indent="-57150" algn="l" defTabSz="444500">
            <a:lnSpc>
              <a:spcPct val="90000"/>
            </a:lnSpc>
            <a:spcBef>
              <a:spcPct val="0"/>
            </a:spcBef>
            <a:spcAft>
              <a:spcPct val="15000"/>
            </a:spcAft>
            <a:buChar char="•"/>
          </a:pPr>
          <a:endParaRPr lang="en-IN" sz="1000" kern="1200"/>
        </a:p>
      </dsp:txBody>
      <dsp:txXfrm>
        <a:off x="0" y="1145272"/>
        <a:ext cx="6496512" cy="240054"/>
      </dsp:txXfrm>
    </dsp:sp>
    <dsp:sp modelId="{05223A51-7636-43BE-B821-87453C03FC11}">
      <dsp:nvSpPr>
        <dsp:cNvPr id="0" name=""/>
        <dsp:cNvSpPr/>
      </dsp:nvSpPr>
      <dsp:spPr>
        <a:xfrm>
          <a:off x="1689093" y="1406604"/>
          <a:ext cx="4807419" cy="4255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b" anchorCtr="0">
          <a:noAutofit/>
        </a:bodyPr>
        <a:lstStyle/>
        <a:p>
          <a:pPr marL="0" lvl="0" indent="0" algn="l" defTabSz="889000">
            <a:lnSpc>
              <a:spcPct val="90000"/>
            </a:lnSpc>
            <a:spcBef>
              <a:spcPct val="0"/>
            </a:spcBef>
            <a:spcAft>
              <a:spcPct val="35000"/>
            </a:spcAft>
            <a:buNone/>
          </a:pPr>
          <a:r>
            <a:rPr lang="en-GB" sz="2000" b="1" kern="1200" dirty="0"/>
            <a:t>Policy review</a:t>
          </a:r>
          <a:endParaRPr lang="en-IN" sz="2000" b="1" kern="1200" dirty="0"/>
        </a:p>
      </dsp:txBody>
      <dsp:txXfrm>
        <a:off x="1689093" y="1406604"/>
        <a:ext cx="4807419" cy="425548"/>
      </dsp:txXfrm>
    </dsp:sp>
    <dsp:sp modelId="{7C7792AF-EB23-4417-A1DE-5D316753A0F5}">
      <dsp:nvSpPr>
        <dsp:cNvPr id="0" name=""/>
        <dsp:cNvSpPr/>
      </dsp:nvSpPr>
      <dsp:spPr>
        <a:xfrm>
          <a:off x="0" y="1406604"/>
          <a:ext cx="1689093" cy="425548"/>
        </a:xfrm>
        <a:prstGeom prst="round2SameRect">
          <a:avLst>
            <a:gd name="adj1" fmla="val 16670"/>
            <a:gd name="adj2" fmla="val 0"/>
          </a:avLst>
        </a:prstGeom>
        <a:solidFill>
          <a:schemeClr val="accent2">
            <a:hueOff val="-485121"/>
            <a:satOff val="-27976"/>
            <a:lumOff val="2876"/>
            <a:alphaOff val="0"/>
          </a:schemeClr>
        </a:solidFill>
        <a:ln w="12700" cap="flat" cmpd="sng" algn="ctr">
          <a:solidFill>
            <a:schemeClr val="accent2">
              <a:hueOff val="-485121"/>
              <a:satOff val="-27976"/>
              <a:lumOff val="2876"/>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800100">
            <a:lnSpc>
              <a:spcPct val="90000"/>
            </a:lnSpc>
            <a:spcBef>
              <a:spcPct val="0"/>
            </a:spcBef>
            <a:spcAft>
              <a:spcPct val="35000"/>
            </a:spcAft>
            <a:buNone/>
          </a:pPr>
          <a:r>
            <a:rPr lang="en-IN" sz="1800" kern="1200"/>
            <a:t>Step 3</a:t>
          </a:r>
        </a:p>
      </dsp:txBody>
      <dsp:txXfrm>
        <a:off x="20777" y="1427381"/>
        <a:ext cx="1647539" cy="404771"/>
      </dsp:txXfrm>
    </dsp:sp>
    <dsp:sp modelId="{695F9A8E-37D9-4B86-81F6-D2886AAE0C4F}">
      <dsp:nvSpPr>
        <dsp:cNvPr id="0" name=""/>
        <dsp:cNvSpPr/>
      </dsp:nvSpPr>
      <dsp:spPr>
        <a:xfrm>
          <a:off x="0" y="1832153"/>
          <a:ext cx="6496512" cy="12126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 tIns="24765" rIns="24765" bIns="24765" numCol="1" spcCol="1270" anchor="t" anchorCtr="0">
          <a:noAutofit/>
        </a:bodyPr>
        <a:lstStyle/>
        <a:p>
          <a:pPr marL="114300" lvl="1" indent="-114300" algn="l" defTabSz="577850">
            <a:lnSpc>
              <a:spcPct val="90000"/>
            </a:lnSpc>
            <a:spcBef>
              <a:spcPct val="0"/>
            </a:spcBef>
            <a:spcAft>
              <a:spcPct val="15000"/>
            </a:spcAft>
            <a:buChar char="•"/>
          </a:pPr>
          <a:r>
            <a:rPr lang="en-GB" sz="1300" kern="1200" dirty="0"/>
            <a:t>Review</a:t>
          </a:r>
          <a:endParaRPr lang="en-IN" sz="1300" kern="1200" dirty="0"/>
        </a:p>
        <a:p>
          <a:pPr marL="114300" lvl="1" indent="-114300" algn="l" defTabSz="577850">
            <a:lnSpc>
              <a:spcPct val="90000"/>
            </a:lnSpc>
            <a:spcBef>
              <a:spcPct val="0"/>
            </a:spcBef>
            <a:spcAft>
              <a:spcPct val="15000"/>
            </a:spcAft>
            <a:buChar char="•"/>
          </a:pPr>
          <a:r>
            <a:rPr lang="en-GB" sz="1300" kern="1200" dirty="0"/>
            <a:t>UAPCC</a:t>
          </a:r>
          <a:endParaRPr lang="en-IN" sz="1300" kern="1200" dirty="0"/>
        </a:p>
        <a:p>
          <a:pPr marL="114300" lvl="1" indent="-114300" algn="l" defTabSz="577850">
            <a:lnSpc>
              <a:spcPct val="90000"/>
            </a:lnSpc>
            <a:spcBef>
              <a:spcPct val="0"/>
            </a:spcBef>
            <a:spcAft>
              <a:spcPct val="15000"/>
            </a:spcAft>
            <a:buChar char="•"/>
          </a:pPr>
          <a:r>
            <a:rPr lang="en-IN" sz="1300" kern="1200" dirty="0"/>
            <a:t>State sector policies </a:t>
          </a:r>
        </a:p>
        <a:p>
          <a:pPr marL="114300" lvl="1" indent="-114300" algn="l" defTabSz="577850">
            <a:lnSpc>
              <a:spcPct val="90000"/>
            </a:lnSpc>
            <a:spcBef>
              <a:spcPct val="0"/>
            </a:spcBef>
            <a:spcAft>
              <a:spcPct val="15000"/>
            </a:spcAft>
            <a:buChar char="•"/>
          </a:pPr>
          <a:r>
            <a:rPr lang="en-IN" sz="1300" kern="1200" dirty="0"/>
            <a:t>Uttarakhand Development Report</a:t>
          </a:r>
        </a:p>
        <a:p>
          <a:pPr marL="114300" lvl="1" indent="-114300" algn="l" defTabSz="577850">
            <a:lnSpc>
              <a:spcPct val="90000"/>
            </a:lnSpc>
            <a:spcBef>
              <a:spcPct val="0"/>
            </a:spcBef>
            <a:spcAft>
              <a:spcPct val="15000"/>
            </a:spcAft>
            <a:buChar char="•"/>
          </a:pPr>
          <a:r>
            <a:rPr lang="en-IN" sz="1300" kern="1200" dirty="0"/>
            <a:t>Relevant missions under the NAPCC</a:t>
          </a:r>
        </a:p>
        <a:p>
          <a:pPr marL="114300" lvl="1" indent="-114300" algn="l" defTabSz="577850">
            <a:lnSpc>
              <a:spcPct val="90000"/>
            </a:lnSpc>
            <a:spcBef>
              <a:spcPct val="0"/>
            </a:spcBef>
            <a:spcAft>
              <a:spcPct val="15000"/>
            </a:spcAft>
            <a:buChar char="•"/>
          </a:pPr>
          <a:r>
            <a:rPr lang="en-IN" sz="1300" kern="1200" dirty="0"/>
            <a:t>India’s NDC</a:t>
          </a:r>
        </a:p>
      </dsp:txBody>
      <dsp:txXfrm>
        <a:off x="0" y="1832153"/>
        <a:ext cx="6496512" cy="1212656"/>
      </dsp:txXfrm>
    </dsp:sp>
    <dsp:sp modelId="{87D1D58B-F932-4B0C-8DB5-BA190F9258C6}">
      <dsp:nvSpPr>
        <dsp:cNvPr id="0" name=""/>
        <dsp:cNvSpPr/>
      </dsp:nvSpPr>
      <dsp:spPr>
        <a:xfrm>
          <a:off x="1689093" y="3066086"/>
          <a:ext cx="4807419" cy="4255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b" anchorCtr="0">
          <a:noAutofit/>
        </a:bodyPr>
        <a:lstStyle/>
        <a:p>
          <a:pPr marL="0" lvl="0" indent="0" algn="l" defTabSz="889000">
            <a:lnSpc>
              <a:spcPct val="90000"/>
            </a:lnSpc>
            <a:spcBef>
              <a:spcPct val="0"/>
            </a:spcBef>
            <a:spcAft>
              <a:spcPct val="35000"/>
            </a:spcAft>
            <a:buNone/>
          </a:pPr>
          <a:r>
            <a:rPr lang="en-IN" sz="2000" b="1" kern="1200" dirty="0"/>
            <a:t>Participatory Rural Appraisal (PRA) review</a:t>
          </a:r>
        </a:p>
      </dsp:txBody>
      <dsp:txXfrm>
        <a:off x="1689093" y="3066086"/>
        <a:ext cx="4807419" cy="425548"/>
      </dsp:txXfrm>
    </dsp:sp>
    <dsp:sp modelId="{086FB722-F25E-428A-BDD9-67BA13479DE0}">
      <dsp:nvSpPr>
        <dsp:cNvPr id="0" name=""/>
        <dsp:cNvSpPr/>
      </dsp:nvSpPr>
      <dsp:spPr>
        <a:xfrm>
          <a:off x="0" y="3066086"/>
          <a:ext cx="1689093" cy="425548"/>
        </a:xfrm>
        <a:prstGeom prst="round2SameRect">
          <a:avLst>
            <a:gd name="adj1" fmla="val 16670"/>
            <a:gd name="adj2" fmla="val 0"/>
          </a:avLst>
        </a:prstGeom>
        <a:solidFill>
          <a:schemeClr val="accent2">
            <a:hueOff val="-727682"/>
            <a:satOff val="-41964"/>
            <a:lumOff val="4314"/>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800100">
            <a:lnSpc>
              <a:spcPct val="90000"/>
            </a:lnSpc>
            <a:spcBef>
              <a:spcPct val="0"/>
            </a:spcBef>
            <a:spcAft>
              <a:spcPct val="35000"/>
            </a:spcAft>
            <a:buNone/>
          </a:pPr>
          <a:r>
            <a:rPr lang="en-IN" sz="1800" kern="1200"/>
            <a:t>Step 4</a:t>
          </a:r>
        </a:p>
      </dsp:txBody>
      <dsp:txXfrm>
        <a:off x="20777" y="3086863"/>
        <a:ext cx="1647539" cy="404771"/>
      </dsp:txXfrm>
    </dsp:sp>
    <dsp:sp modelId="{C1EE1BD1-0982-4168-996B-271C57C3E879}">
      <dsp:nvSpPr>
        <dsp:cNvPr id="0" name=""/>
        <dsp:cNvSpPr/>
      </dsp:nvSpPr>
      <dsp:spPr>
        <a:xfrm>
          <a:off x="0" y="3491635"/>
          <a:ext cx="6496512" cy="2389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t" anchorCtr="0">
          <a:noAutofit/>
        </a:bodyPr>
        <a:lstStyle/>
        <a:p>
          <a:pPr marL="57150" lvl="1" indent="-57150" algn="l" defTabSz="444500">
            <a:lnSpc>
              <a:spcPct val="90000"/>
            </a:lnSpc>
            <a:spcBef>
              <a:spcPct val="0"/>
            </a:spcBef>
            <a:spcAft>
              <a:spcPct val="15000"/>
            </a:spcAft>
            <a:buChar char="•"/>
          </a:pPr>
          <a:endParaRPr lang="en-IN" sz="1000" b="0" kern="1200"/>
        </a:p>
      </dsp:txBody>
      <dsp:txXfrm>
        <a:off x="0" y="3491635"/>
        <a:ext cx="6496512" cy="238964"/>
      </dsp:txXfrm>
    </dsp:sp>
    <dsp:sp modelId="{6B4EF192-9968-4301-9672-30845AA07644}">
      <dsp:nvSpPr>
        <dsp:cNvPr id="0" name=""/>
        <dsp:cNvSpPr/>
      </dsp:nvSpPr>
      <dsp:spPr>
        <a:xfrm>
          <a:off x="1689093" y="3751877"/>
          <a:ext cx="4807419" cy="4255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b" anchorCtr="0">
          <a:noAutofit/>
        </a:bodyPr>
        <a:lstStyle/>
        <a:p>
          <a:pPr marL="0" lvl="0" indent="0" algn="l" defTabSz="889000">
            <a:lnSpc>
              <a:spcPct val="90000"/>
            </a:lnSpc>
            <a:spcBef>
              <a:spcPct val="0"/>
            </a:spcBef>
            <a:spcAft>
              <a:spcPct val="35000"/>
            </a:spcAft>
            <a:buNone/>
          </a:pPr>
          <a:r>
            <a:rPr lang="en-IN" sz="2000" b="1" kern="1200" dirty="0"/>
            <a:t>Development of Agenda for Climate Action</a:t>
          </a:r>
        </a:p>
      </dsp:txBody>
      <dsp:txXfrm>
        <a:off x="1689093" y="3751877"/>
        <a:ext cx="4807419" cy="425548"/>
      </dsp:txXfrm>
    </dsp:sp>
    <dsp:sp modelId="{8109E196-208A-435F-8017-7F0DA3F82162}">
      <dsp:nvSpPr>
        <dsp:cNvPr id="0" name=""/>
        <dsp:cNvSpPr/>
      </dsp:nvSpPr>
      <dsp:spPr>
        <a:xfrm>
          <a:off x="0" y="3751877"/>
          <a:ext cx="1689093" cy="425548"/>
        </a:xfrm>
        <a:prstGeom prst="round2SameRect">
          <a:avLst>
            <a:gd name="adj1" fmla="val 16670"/>
            <a:gd name="adj2" fmla="val 0"/>
          </a:avLst>
        </a:prstGeom>
        <a:solidFill>
          <a:schemeClr val="accent2">
            <a:hueOff val="-970242"/>
            <a:satOff val="-55952"/>
            <a:lumOff val="5752"/>
            <a:alphaOff val="0"/>
          </a:schemeClr>
        </a:solidFill>
        <a:ln w="12700" cap="flat" cmpd="sng" algn="ctr">
          <a:solidFill>
            <a:schemeClr val="accent2">
              <a:hueOff val="-970242"/>
              <a:satOff val="-55952"/>
              <a:lumOff val="5752"/>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800100">
            <a:lnSpc>
              <a:spcPct val="90000"/>
            </a:lnSpc>
            <a:spcBef>
              <a:spcPct val="0"/>
            </a:spcBef>
            <a:spcAft>
              <a:spcPct val="35000"/>
            </a:spcAft>
            <a:buNone/>
          </a:pPr>
          <a:r>
            <a:rPr lang="en-IN" sz="1800" kern="1200"/>
            <a:t>Step 5</a:t>
          </a:r>
        </a:p>
      </dsp:txBody>
      <dsp:txXfrm>
        <a:off x="20777" y="3772654"/>
        <a:ext cx="1647539" cy="404771"/>
      </dsp:txXfrm>
    </dsp:sp>
    <dsp:sp modelId="{BED94987-5590-41FE-A539-B8612B915A90}">
      <dsp:nvSpPr>
        <dsp:cNvPr id="0" name=""/>
        <dsp:cNvSpPr/>
      </dsp:nvSpPr>
      <dsp:spPr>
        <a:xfrm>
          <a:off x="0" y="4177426"/>
          <a:ext cx="6496512" cy="1585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t" anchorCtr="0">
          <a:noAutofit/>
        </a:bodyPr>
        <a:lstStyle/>
        <a:p>
          <a:pPr marL="57150" lvl="1" indent="-57150" algn="l" defTabSz="444500">
            <a:lnSpc>
              <a:spcPct val="90000"/>
            </a:lnSpc>
            <a:spcBef>
              <a:spcPct val="0"/>
            </a:spcBef>
            <a:spcAft>
              <a:spcPct val="15000"/>
            </a:spcAft>
            <a:buChar char="•"/>
          </a:pPr>
          <a:endParaRPr lang="en-IN" sz="1000" b="0" kern="1200"/>
        </a:p>
      </dsp:txBody>
      <dsp:txXfrm>
        <a:off x="0" y="4177426"/>
        <a:ext cx="6496512" cy="158591"/>
      </dsp:txXfrm>
    </dsp:sp>
    <dsp:sp modelId="{EA382728-9E5E-48FB-B323-9D7585D51C22}">
      <dsp:nvSpPr>
        <dsp:cNvPr id="0" name=""/>
        <dsp:cNvSpPr/>
      </dsp:nvSpPr>
      <dsp:spPr>
        <a:xfrm>
          <a:off x="1689093" y="4357295"/>
          <a:ext cx="4807419" cy="4255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b" anchorCtr="0">
          <a:noAutofit/>
        </a:bodyPr>
        <a:lstStyle/>
        <a:p>
          <a:pPr marL="0" lvl="0" indent="0" algn="l" defTabSz="889000">
            <a:lnSpc>
              <a:spcPct val="90000"/>
            </a:lnSpc>
            <a:spcBef>
              <a:spcPct val="0"/>
            </a:spcBef>
            <a:spcAft>
              <a:spcPct val="35000"/>
            </a:spcAft>
            <a:buNone/>
          </a:pPr>
          <a:r>
            <a:rPr lang="en-GB" sz="2000" b="1" kern="1200" dirty="0"/>
            <a:t>Identification of co-benefits</a:t>
          </a:r>
          <a:endParaRPr lang="en-IN" sz="2000" b="1" kern="1200" dirty="0"/>
        </a:p>
      </dsp:txBody>
      <dsp:txXfrm>
        <a:off x="1689093" y="4357295"/>
        <a:ext cx="4807419" cy="425548"/>
      </dsp:txXfrm>
    </dsp:sp>
    <dsp:sp modelId="{0CDAF910-6D81-4C0E-9C12-5A40A75C68B0}">
      <dsp:nvSpPr>
        <dsp:cNvPr id="0" name=""/>
        <dsp:cNvSpPr/>
      </dsp:nvSpPr>
      <dsp:spPr>
        <a:xfrm>
          <a:off x="0" y="4357295"/>
          <a:ext cx="1689093" cy="425548"/>
        </a:xfrm>
        <a:prstGeom prst="round2SameRect">
          <a:avLst>
            <a:gd name="adj1" fmla="val 16670"/>
            <a:gd name="adj2" fmla="val 0"/>
          </a:avLst>
        </a:prstGeom>
        <a:solidFill>
          <a:schemeClr val="accent2">
            <a:hueOff val="-1212803"/>
            <a:satOff val="-69940"/>
            <a:lumOff val="7190"/>
            <a:alphaOff val="0"/>
          </a:schemeClr>
        </a:solidFill>
        <a:ln w="12700" cap="flat" cmpd="sng" algn="ctr">
          <a:solidFill>
            <a:schemeClr val="accent2">
              <a:hueOff val="-1212803"/>
              <a:satOff val="-69940"/>
              <a:lumOff val="719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800100">
            <a:lnSpc>
              <a:spcPct val="90000"/>
            </a:lnSpc>
            <a:spcBef>
              <a:spcPct val="0"/>
            </a:spcBef>
            <a:spcAft>
              <a:spcPct val="35000"/>
            </a:spcAft>
            <a:buNone/>
          </a:pPr>
          <a:r>
            <a:rPr lang="en-GB" sz="1800" kern="1200"/>
            <a:t>Step 6</a:t>
          </a:r>
          <a:endParaRPr lang="en-IN" sz="1800" b="1" kern="1200"/>
        </a:p>
      </dsp:txBody>
      <dsp:txXfrm>
        <a:off x="20777" y="4378072"/>
        <a:ext cx="1647539" cy="404771"/>
      </dsp:txXfrm>
    </dsp:sp>
    <dsp:sp modelId="{1E6E8DB5-BCF9-4B19-902F-8CA6112D3C2A}">
      <dsp:nvSpPr>
        <dsp:cNvPr id="0" name=""/>
        <dsp:cNvSpPr/>
      </dsp:nvSpPr>
      <dsp:spPr>
        <a:xfrm>
          <a:off x="0" y="4782844"/>
          <a:ext cx="6496512" cy="2321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t" anchorCtr="0">
          <a:noAutofit/>
        </a:bodyPr>
        <a:lstStyle/>
        <a:p>
          <a:pPr marL="57150" lvl="1" indent="-57150" algn="l" defTabSz="444500">
            <a:lnSpc>
              <a:spcPct val="90000"/>
            </a:lnSpc>
            <a:spcBef>
              <a:spcPct val="0"/>
            </a:spcBef>
            <a:spcAft>
              <a:spcPct val="15000"/>
            </a:spcAft>
            <a:buChar char="•"/>
          </a:pPr>
          <a:endParaRPr lang="en-IN" sz="1000" b="1" kern="1200"/>
        </a:p>
      </dsp:txBody>
      <dsp:txXfrm>
        <a:off x="0" y="4782844"/>
        <a:ext cx="6496512" cy="232197"/>
      </dsp:txXfrm>
    </dsp:sp>
    <dsp:sp modelId="{0B04733D-F6E2-45FC-8FAE-D12184F62EA7}">
      <dsp:nvSpPr>
        <dsp:cNvPr id="0" name=""/>
        <dsp:cNvSpPr/>
      </dsp:nvSpPr>
      <dsp:spPr>
        <a:xfrm>
          <a:off x="1689093" y="5036319"/>
          <a:ext cx="4807419" cy="4255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b" anchorCtr="0">
          <a:noAutofit/>
        </a:bodyPr>
        <a:lstStyle/>
        <a:p>
          <a:pPr marL="0" lvl="0" indent="0" algn="l" defTabSz="889000">
            <a:lnSpc>
              <a:spcPct val="90000"/>
            </a:lnSpc>
            <a:spcBef>
              <a:spcPct val="0"/>
            </a:spcBef>
            <a:spcAft>
              <a:spcPct val="35000"/>
            </a:spcAft>
            <a:buNone/>
          </a:pPr>
          <a:r>
            <a:rPr lang="en-IN" sz="2000" b="1" kern="1200" dirty="0"/>
            <a:t>Policy Validation</a:t>
          </a:r>
        </a:p>
      </dsp:txBody>
      <dsp:txXfrm>
        <a:off x="1689093" y="5036319"/>
        <a:ext cx="4807419" cy="425548"/>
      </dsp:txXfrm>
    </dsp:sp>
    <dsp:sp modelId="{CC092AA9-07CB-4301-982E-148B59603982}">
      <dsp:nvSpPr>
        <dsp:cNvPr id="0" name=""/>
        <dsp:cNvSpPr/>
      </dsp:nvSpPr>
      <dsp:spPr>
        <a:xfrm>
          <a:off x="0" y="5036319"/>
          <a:ext cx="1689093" cy="425548"/>
        </a:xfrm>
        <a:prstGeom prst="round2SameRect">
          <a:avLst>
            <a:gd name="adj1" fmla="val 16670"/>
            <a:gd name="adj2" fmla="val 0"/>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800100">
            <a:lnSpc>
              <a:spcPct val="90000"/>
            </a:lnSpc>
            <a:spcBef>
              <a:spcPct val="0"/>
            </a:spcBef>
            <a:spcAft>
              <a:spcPct val="35000"/>
            </a:spcAft>
            <a:buNone/>
          </a:pPr>
          <a:r>
            <a:rPr lang="en-GB" sz="1800" kern="1200"/>
            <a:t>Step 7</a:t>
          </a:r>
          <a:endParaRPr lang="en-IN" sz="1800" b="1" kern="1200"/>
        </a:p>
      </dsp:txBody>
      <dsp:txXfrm>
        <a:off x="20777" y="5057096"/>
        <a:ext cx="1647539" cy="404771"/>
      </dsp:txXfrm>
    </dsp:sp>
    <dsp:sp modelId="{8A31B3AC-191F-400C-9584-4FBAF192D30D}">
      <dsp:nvSpPr>
        <dsp:cNvPr id="0" name=""/>
        <dsp:cNvSpPr/>
      </dsp:nvSpPr>
      <dsp:spPr>
        <a:xfrm>
          <a:off x="0" y="5461868"/>
          <a:ext cx="6496512" cy="8512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t" anchorCtr="0">
          <a:noAutofit/>
        </a:bodyPr>
        <a:lstStyle/>
        <a:p>
          <a:pPr marL="57150" lvl="1" indent="-57150" algn="l" defTabSz="444500">
            <a:lnSpc>
              <a:spcPct val="90000"/>
            </a:lnSpc>
            <a:spcBef>
              <a:spcPct val="0"/>
            </a:spcBef>
            <a:spcAft>
              <a:spcPct val="15000"/>
            </a:spcAft>
            <a:buChar char="•"/>
          </a:pPr>
          <a:endParaRPr lang="en-IN" sz="1000" b="1" kern="1200"/>
        </a:p>
      </dsp:txBody>
      <dsp:txXfrm>
        <a:off x="0" y="5461868"/>
        <a:ext cx="6496512" cy="851225"/>
      </dsp:txXfrm>
    </dsp:sp>
  </dsp:spTree>
</dsp:drawing>
</file>

<file path=ppt/diagrams/layout1.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9391960-CED8-4408-8B45-6502222735E5}" type="datetimeFigureOut">
              <a:rPr lang="en-GB" smtClean="0"/>
              <a:t>08/03/2017</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060FA26-E821-46BB-97B2-C234CFF73294}" type="slidenum">
              <a:rPr lang="en-GB" smtClean="0"/>
              <a:t>‹#›</a:t>
            </a:fld>
            <a:endParaRPr lang="en-GB"/>
          </a:p>
        </p:txBody>
      </p:sp>
    </p:spTree>
    <p:extLst>
      <p:ext uri="{BB962C8B-B14F-4D97-AF65-F5344CB8AC3E}">
        <p14:creationId xmlns:p14="http://schemas.microsoft.com/office/powerpoint/2010/main" val="22235621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Research and Implementation Experience with State Action Plan Development Activities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060FA26-E821-46BB-97B2-C234CFF73294}" type="slidenum">
              <a:rPr lang="en-GB" smtClean="0"/>
              <a:t>1</a:t>
            </a:fld>
            <a:endParaRPr lang="en-GB"/>
          </a:p>
        </p:txBody>
      </p:sp>
    </p:spTree>
    <p:extLst>
      <p:ext uri="{BB962C8B-B14F-4D97-AF65-F5344CB8AC3E}">
        <p14:creationId xmlns:p14="http://schemas.microsoft.com/office/powerpoint/2010/main" val="15383062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solidFill>
                  <a:schemeClr val="tx1">
                    <a:lumMod val="50000"/>
                    <a:lumOff val="50000"/>
                  </a:schemeClr>
                </a:solidFill>
              </a:rPr>
              <a:t>Recommendations to account for increasing probability of large magnitude flood events occurring in future include a) re-assess the design of current major water infrastructure (such as the Tehri and </a:t>
            </a:r>
            <a:r>
              <a:rPr lang="en-GB" dirty="0" err="1">
                <a:solidFill>
                  <a:schemeClr val="tx1">
                    <a:lumMod val="50000"/>
                    <a:lumOff val="50000"/>
                  </a:schemeClr>
                </a:solidFill>
              </a:rPr>
              <a:t>Kalagarh</a:t>
            </a:r>
            <a:r>
              <a:rPr lang="en-GB" dirty="0">
                <a:solidFill>
                  <a:schemeClr val="tx1">
                    <a:lumMod val="50000"/>
                    <a:lumOff val="50000"/>
                  </a:schemeClr>
                </a:solidFill>
              </a:rPr>
              <a:t> dams) and b) re-evaluate criteria for new water infrastructure projects in view of likely future climate change</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solidFill>
                <a:schemeClr val="tx1">
                  <a:lumMod val="50000"/>
                  <a:lumOff val="50000"/>
                </a:schemeClr>
              </a:solidFill>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Use VRA findings on stream flow dependability when assessing and planning projects such as run-of-the-river hydropower, drinking water and irrigation, to take advantage of when and where river flows are likely to be sustained year-round.</a:t>
            </a:r>
          </a:p>
          <a:p>
            <a:pPr marL="0" marR="0" indent="0" algn="l" defTabSz="914400" rtl="0" eaLnBrk="1" fontAlgn="auto" latinLnBrk="0" hangingPunct="1">
              <a:lnSpc>
                <a:spcPct val="100000"/>
              </a:lnSpc>
              <a:spcBef>
                <a:spcPts val="0"/>
              </a:spcBef>
              <a:spcAft>
                <a:spcPts val="0"/>
              </a:spcAft>
              <a:buClrTx/>
              <a:buSzTx/>
              <a:buFontTx/>
              <a:buNone/>
              <a:tabLst/>
              <a:defRPr/>
            </a:pPr>
            <a:endParaRPr lang="en-IN" dirty="0">
              <a:solidFill>
                <a:schemeClr val="tx1">
                  <a:lumMod val="50000"/>
                  <a:lumOff val="50000"/>
                </a:schemeClr>
              </a:solidFill>
            </a:endParaRPr>
          </a:p>
          <a:p>
            <a:endParaRPr lang="en-GB" dirty="0"/>
          </a:p>
          <a:p>
            <a:endParaRPr lang="en-US" dirty="0"/>
          </a:p>
        </p:txBody>
      </p:sp>
      <p:sp>
        <p:nvSpPr>
          <p:cNvPr id="4" name="Slide Number Placeholder 3"/>
          <p:cNvSpPr>
            <a:spLocks noGrp="1"/>
          </p:cNvSpPr>
          <p:nvPr>
            <p:ph type="sldNum" sz="quarter" idx="10"/>
          </p:nvPr>
        </p:nvSpPr>
        <p:spPr/>
        <p:txBody>
          <a:bodyPr/>
          <a:lstStyle/>
          <a:p>
            <a:fld id="{E060FA26-E821-46BB-97B2-C234CFF73294}" type="slidenum">
              <a:rPr lang="en-GB" smtClean="0"/>
              <a:t>11</a:t>
            </a:fld>
            <a:endParaRPr lang="en-GB"/>
          </a:p>
        </p:txBody>
      </p:sp>
    </p:spTree>
    <p:extLst>
      <p:ext uri="{BB962C8B-B14F-4D97-AF65-F5344CB8AC3E}">
        <p14:creationId xmlns:p14="http://schemas.microsoft.com/office/powerpoint/2010/main" val="2953260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Agenda for Action is a tool for mainstreaming</a:t>
            </a:r>
          </a:p>
        </p:txBody>
      </p:sp>
      <p:sp>
        <p:nvSpPr>
          <p:cNvPr id="4" name="Slide Number Placeholder 3"/>
          <p:cNvSpPr>
            <a:spLocks noGrp="1"/>
          </p:cNvSpPr>
          <p:nvPr>
            <p:ph type="sldNum" sz="quarter" idx="10"/>
          </p:nvPr>
        </p:nvSpPr>
        <p:spPr/>
        <p:txBody>
          <a:bodyPr/>
          <a:lstStyle/>
          <a:p>
            <a:fld id="{E060FA26-E821-46BB-97B2-C234CFF73294}" type="slidenum">
              <a:rPr lang="en-GB" smtClean="0"/>
              <a:t>13</a:t>
            </a:fld>
            <a:endParaRPr lang="en-GB"/>
          </a:p>
        </p:txBody>
      </p:sp>
    </p:spTree>
    <p:extLst>
      <p:ext uri="{BB962C8B-B14F-4D97-AF65-F5344CB8AC3E}">
        <p14:creationId xmlns:p14="http://schemas.microsoft.com/office/powerpoint/2010/main" val="33008920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Also need to consider principles of decision making under uncertainty. The VRA does not give us 1 possible future – there are multiple possible futures dependent on a number of factors</a:t>
            </a:r>
          </a:p>
          <a:p>
            <a:endParaRPr lang="en-GB" sz="1200" kern="1200" dirty="0">
              <a:solidFill>
                <a:schemeClr val="tx1"/>
              </a:solidFill>
              <a:latin typeface="+mn-lt"/>
              <a:ea typeface="+mn-ea"/>
              <a:cs typeface="+mn-cs"/>
            </a:endParaRPr>
          </a:p>
          <a:p>
            <a:r>
              <a:rPr lang="en-GB" sz="1200" kern="1200" dirty="0">
                <a:solidFill>
                  <a:schemeClr val="tx1"/>
                </a:solidFill>
                <a:latin typeface="+mn-lt"/>
                <a:ea typeface="+mn-ea"/>
                <a:cs typeface="+mn-cs"/>
              </a:rPr>
              <a:t>A cascade of uncertainty proceeds from different socio-economic and demographic pathways, their translation into concentrations of atmospheric greenhouse gas (GHG) concentrations, expressed climate outcomes in global and regional models, translation into local impacts on human and natural systems, and implied adaptation responses. The increasing number of triangles at each level symbolise the growing number of permutations and hence expanding envelope of uncertainty. For example, even relatively reliable hydrological models can yield very different results depending on the methods (and observed data) used for calibration (</a:t>
            </a:r>
            <a:r>
              <a:rPr lang="en-GB" sz="1200" kern="1200" dirty="0" err="1">
                <a:solidFill>
                  <a:schemeClr val="tx1"/>
                </a:solidFill>
                <a:latin typeface="+mn-lt"/>
                <a:ea typeface="+mn-ea"/>
                <a:cs typeface="+mn-cs"/>
              </a:rPr>
              <a:t>Wilby</a:t>
            </a:r>
            <a:r>
              <a:rPr lang="en-GB" sz="1200" kern="1200" dirty="0">
                <a:solidFill>
                  <a:schemeClr val="tx1"/>
                </a:solidFill>
                <a:latin typeface="+mn-lt"/>
                <a:ea typeface="+mn-ea"/>
                <a:cs typeface="+mn-cs"/>
              </a:rPr>
              <a:t> and Desai, 2010).</a:t>
            </a:r>
          </a:p>
          <a:p>
            <a:endParaRPr lang="en-GB" sz="1200" kern="1200" dirty="0">
              <a:solidFill>
                <a:schemeClr val="tx1"/>
              </a:solidFill>
              <a:latin typeface="+mn-lt"/>
              <a:ea typeface="+mn-ea"/>
              <a:cs typeface="+mn-cs"/>
            </a:endParaRPr>
          </a:p>
          <a:p>
            <a:r>
              <a:rPr lang="en-GB" sz="1200" kern="1200" dirty="0">
                <a:solidFill>
                  <a:schemeClr val="tx1"/>
                </a:solidFill>
                <a:latin typeface="+mn-lt"/>
                <a:ea typeface="+mn-ea"/>
                <a:cs typeface="+mn-cs"/>
              </a:rPr>
              <a:t>Focus on strategies that perform well over a wide range of conditions now and in the future. Low regret – yield benefits even in the absence of CC</a:t>
            </a:r>
          </a:p>
          <a:p>
            <a:r>
              <a:rPr lang="en-US" sz="1200" b="0" i="0" u="none" strike="noStrike" kern="1200" baseline="0" dirty="0">
                <a:solidFill>
                  <a:schemeClr val="tx1"/>
                </a:solidFill>
                <a:latin typeface="+mn-lt"/>
                <a:ea typeface="+mn-ea"/>
                <a:cs typeface="+mn-cs"/>
              </a:rPr>
              <a:t>RCD might inform the options appraisal by establishing plausible upper and lower bounds to climate change sensitivity testing.</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Adaptive management of climate risks involves careful monitoring of the environment and systematic appraisal of the performance of measures (Figure 3). The resulting adaptation pathway will be shaped by the evolving scientific evidence and societal attitudes to risk. (</a:t>
            </a:r>
            <a:r>
              <a:rPr lang="en-US" sz="1200" b="0" i="0" u="none" strike="noStrike" kern="1200" baseline="0" dirty="0" err="1">
                <a:solidFill>
                  <a:schemeClr val="tx1"/>
                </a:solidFill>
                <a:latin typeface="+mn-lt"/>
                <a:ea typeface="+mn-ea"/>
                <a:cs typeface="+mn-cs"/>
              </a:rPr>
              <a:t>eg</a:t>
            </a:r>
            <a:r>
              <a:rPr lang="en-US" sz="1200" b="0" i="0" u="none" strike="noStrike" kern="1200" baseline="0" dirty="0">
                <a:solidFill>
                  <a:schemeClr val="tx1"/>
                </a:solidFill>
                <a:latin typeface="+mn-lt"/>
                <a:ea typeface="+mn-ea"/>
                <a:cs typeface="+mn-cs"/>
              </a:rPr>
              <a:t>. Thames Estuary 2100)</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Allowing adaptation options appraisal to take </a:t>
            </a:r>
            <a:r>
              <a:rPr lang="en-US" sz="1200" b="0" i="0" u="none" strike="noStrike" kern="1200" baseline="0" dirty="0" err="1">
                <a:solidFill>
                  <a:schemeClr val="tx1"/>
                </a:solidFill>
                <a:latin typeface="+mn-lt"/>
                <a:ea typeface="+mn-ea"/>
                <a:cs typeface="+mn-cs"/>
              </a:rPr>
              <a:t>centre</a:t>
            </a:r>
            <a:r>
              <a:rPr lang="en-US" sz="1200" b="0" i="0" u="none" strike="noStrike" kern="1200" baseline="0" dirty="0">
                <a:solidFill>
                  <a:schemeClr val="tx1"/>
                </a:solidFill>
                <a:latin typeface="+mn-lt"/>
                <a:ea typeface="+mn-ea"/>
                <a:cs typeface="+mn-cs"/>
              </a:rPr>
              <a:t> stage rather than CC scenarios.</a:t>
            </a:r>
            <a:endParaRPr lang="en-GB" sz="1200" kern="1200" dirty="0">
              <a:solidFill>
                <a:schemeClr val="tx1"/>
              </a:solidFill>
              <a:latin typeface="+mn-lt"/>
              <a:ea typeface="+mn-ea"/>
              <a:cs typeface="+mn-cs"/>
            </a:endParaRPr>
          </a:p>
          <a:p>
            <a:endParaRPr lang="en-GB" dirty="0"/>
          </a:p>
          <a:p>
            <a:r>
              <a:rPr lang="en-GB" dirty="0"/>
              <a:t>Important</a:t>
            </a:r>
            <a:r>
              <a:rPr lang="en-GB" baseline="0" dirty="0"/>
              <a:t> to </a:t>
            </a:r>
            <a:r>
              <a:rPr lang="en-GB" dirty="0"/>
              <a:t>get the message across that uncertainty is not a bad thing, and that we make decisions every day based on less than certain information.</a:t>
            </a:r>
          </a:p>
          <a:p>
            <a:endParaRPr lang="en-GB" dirty="0"/>
          </a:p>
          <a:p>
            <a:endParaRPr lang="en-GB"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AFD9A3B7-64E1-44F6-B239-827742B7E4C1}" type="slidenum">
              <a:rPr lang="en-GB" smtClean="0"/>
              <a:pPr/>
              <a:t>14</a:t>
            </a:fld>
            <a:endParaRPr lang="en-GB"/>
          </a:p>
        </p:txBody>
      </p:sp>
    </p:spTree>
    <p:extLst>
      <p:ext uri="{BB962C8B-B14F-4D97-AF65-F5344CB8AC3E}">
        <p14:creationId xmlns:p14="http://schemas.microsoft.com/office/powerpoint/2010/main" val="27510052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1 – Providing an evidence base for more informed and robust decision making. Process in </a:t>
            </a:r>
            <a:r>
              <a:rPr lang="en-US" dirty="0" err="1"/>
              <a:t>U’khand</a:t>
            </a:r>
            <a:r>
              <a:rPr lang="en-US" dirty="0"/>
              <a:t>: </a:t>
            </a:r>
            <a:r>
              <a:rPr lang="en-US" sz="1600" dirty="0"/>
              <a:t>SAPCC -&gt; VRA -&gt; policy. VRA ideally should have guided the plan,  (Central guidance on developing SAPCCs stresses the importance of a VRA) but instead it was identified as a need in the plan, which was then picked up by the state/ CDKN. Research (CPR study) shows that very rarely in state climate planning were final recommendations informed by climate science and research findings (Karnataka being only exception). Why? This knowledge is difficult to access, or is only easily accessible at a larger scale which is inadequate for state level planning (</a:t>
            </a:r>
            <a:r>
              <a:rPr lang="en-US" sz="1600" dirty="0" err="1"/>
              <a:t>eg</a:t>
            </a:r>
            <a:r>
              <a:rPr lang="en-US" sz="1600" dirty="0"/>
              <a:t>. Indian Network of Climate Change Assessment 2010 study).</a:t>
            </a:r>
          </a:p>
          <a:p>
            <a:pPr lvl="0"/>
            <a:endParaRPr lang="en-US" dirty="0"/>
          </a:p>
          <a:p>
            <a:r>
              <a:rPr lang="en-US" dirty="0"/>
              <a:t>2 – Agenda for Climate Action was an intensive exercise, required a lot of back and forth with scientists, inputs from stakeholders in state.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 Prioritization of actions using a co-benefits approach. MCDA is one tool to do this, using multiple criteria to assess the performance of a single policy against multiple objectives. Requires stakeholder participation -&gt; transparent and defensible. VRA results can be one input into this process. BUT VRA results require further detail/specificity to be useful in this type of exercise – the more specific the better. Criteria to </a:t>
            </a:r>
            <a:r>
              <a:rPr lang="en-US" dirty="0" err="1"/>
              <a:t>prioritise</a:t>
            </a:r>
            <a:r>
              <a:rPr lang="en-US" dirty="0"/>
              <a:t> might be: Existing vulnerability, availability of funding, robustness against multiple scenarios, cost benefit ratio, alignment with central/state schemes etc.</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4 - VRA is a top-down exercise. Need to further validate model-based results to make robust decisions under uncertainty. Much of the </a:t>
            </a:r>
            <a:r>
              <a:rPr lang="en-US" dirty="0" err="1"/>
              <a:t>AfA</a:t>
            </a:r>
            <a:r>
              <a:rPr lang="en-US" dirty="0"/>
              <a:t> guidance pertains to pointing out areas of further research guided by the VRA. Also Need to further validate VRA through an in-depth PRA and also establish a clear baseline for current vulnerability at the community-level. Focus research in areas where the VRA has limitations such as event based floods- cloud-bursts, forest fires, temperature of water bodies to assess mosquito breeding patterns etc.</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Results are not specific enough to guide implementation -&gt; they give us broad impact areas, which, when married with state development policies/current priorities, give us an indication of where investment should be directed now and in future. Arriving at specific actions needs to be done by sectoral departments themselves, in a participatory manner (</a:t>
            </a:r>
            <a:r>
              <a:rPr lang="en-US" sz="1200" dirty="0" err="1"/>
              <a:t>eg</a:t>
            </a:r>
            <a:r>
              <a:rPr lang="en-US" sz="1200" dirty="0"/>
              <a:t>. MCDA method, which requires further level of detail)</a:t>
            </a: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UPACC Implementation value is currently pegged at 8832 Cr </a:t>
            </a:r>
            <a:r>
              <a:rPr lang="en-GB" sz="1200" kern="1200" dirty="0" err="1">
                <a:solidFill>
                  <a:schemeClr val="tx1"/>
                </a:solidFill>
                <a:effectLst/>
                <a:latin typeface="+mn-lt"/>
                <a:ea typeface="+mn-ea"/>
                <a:cs typeface="+mn-cs"/>
              </a:rPr>
              <a:t>Rs</a:t>
            </a:r>
            <a:r>
              <a:rPr lang="en-GB" sz="1200" kern="1200" dirty="0">
                <a:solidFill>
                  <a:schemeClr val="tx1"/>
                </a:solidFill>
                <a:effectLst/>
                <a:latin typeface="+mn-lt"/>
                <a:ea typeface="+mn-ea"/>
                <a:cs typeface="+mn-cs"/>
              </a:rPr>
              <a:t>: look at what constitutes existing development activities and for additional funds ask the </a:t>
            </a:r>
            <a:r>
              <a:rPr lang="en-GB" sz="1200" kern="1200" dirty="0" err="1">
                <a:solidFill>
                  <a:schemeClr val="tx1"/>
                </a:solidFill>
                <a:effectLst/>
                <a:latin typeface="+mn-lt"/>
                <a:ea typeface="+mn-ea"/>
                <a:cs typeface="+mn-cs"/>
              </a:rPr>
              <a:t>GoI</a:t>
            </a:r>
            <a:r>
              <a:rPr lang="en-GB" sz="1200" kern="1200" dirty="0">
                <a:solidFill>
                  <a:schemeClr val="tx1"/>
                </a:solidFill>
                <a:effectLst/>
                <a:latin typeface="+mn-lt"/>
                <a:ea typeface="+mn-ea"/>
                <a:cs typeface="+mn-cs"/>
              </a:rPr>
              <a:t> or other sources</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060FA26-E821-46BB-97B2-C234CFF73294}" type="slidenum">
              <a:rPr lang="en-GB" smtClean="0"/>
              <a:t>15</a:t>
            </a:fld>
            <a:endParaRPr lang="en-GB"/>
          </a:p>
        </p:txBody>
      </p:sp>
    </p:spTree>
    <p:extLst>
      <p:ext uri="{BB962C8B-B14F-4D97-AF65-F5344CB8AC3E}">
        <p14:creationId xmlns:p14="http://schemas.microsoft.com/office/powerpoint/2010/main" val="38843478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MOEFCC has been discussing a national vulnerability index </a:t>
            </a:r>
          </a:p>
        </p:txBody>
      </p:sp>
      <p:sp>
        <p:nvSpPr>
          <p:cNvPr id="4" name="Slide Number Placeholder 3"/>
          <p:cNvSpPr>
            <a:spLocks noGrp="1"/>
          </p:cNvSpPr>
          <p:nvPr>
            <p:ph type="sldNum" sz="quarter" idx="10"/>
          </p:nvPr>
        </p:nvSpPr>
        <p:spPr/>
        <p:txBody>
          <a:bodyPr/>
          <a:lstStyle/>
          <a:p>
            <a:fld id="{E060FA26-E821-46BB-97B2-C234CFF73294}" type="slidenum">
              <a:rPr lang="en-GB" smtClean="0"/>
              <a:t>16</a:t>
            </a:fld>
            <a:endParaRPr lang="en-GB"/>
          </a:p>
        </p:txBody>
      </p:sp>
    </p:spTree>
    <p:extLst>
      <p:ext uri="{BB962C8B-B14F-4D97-AF65-F5344CB8AC3E}">
        <p14:creationId xmlns:p14="http://schemas.microsoft.com/office/powerpoint/2010/main" val="39405663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60FA26-E821-46BB-97B2-C234CFF73294}" type="slidenum">
              <a:rPr lang="en-GB" smtClean="0"/>
              <a:t>17</a:t>
            </a:fld>
            <a:endParaRPr lang="en-GB"/>
          </a:p>
        </p:txBody>
      </p:sp>
    </p:spTree>
    <p:extLst>
      <p:ext uri="{BB962C8B-B14F-4D97-AF65-F5344CB8AC3E}">
        <p14:creationId xmlns:p14="http://schemas.microsoft.com/office/powerpoint/2010/main" val="9271262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060FA26-E821-46BB-97B2-C234CFF73294}" type="slidenum">
              <a:rPr lang="en-GB" smtClean="0"/>
              <a:t>20</a:t>
            </a:fld>
            <a:endParaRPr lang="en-GB"/>
          </a:p>
        </p:txBody>
      </p:sp>
    </p:spTree>
    <p:extLst>
      <p:ext uri="{BB962C8B-B14F-4D97-AF65-F5344CB8AC3E}">
        <p14:creationId xmlns:p14="http://schemas.microsoft.com/office/powerpoint/2010/main" val="27557554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a:p>
            <a:r>
              <a:rPr lang="en-IN" dirty="0"/>
              <a:t>BIAF:</a:t>
            </a:r>
            <a:r>
              <a:rPr lang="en-IN" baseline="0" dirty="0"/>
              <a:t> 6.5 </a:t>
            </a:r>
            <a:r>
              <a:rPr lang="en-IN" baseline="0" dirty="0" err="1"/>
              <a:t>cr</a:t>
            </a:r>
            <a:r>
              <a:rPr lang="en-IN" baseline="0" dirty="0"/>
              <a:t> </a:t>
            </a:r>
            <a:r>
              <a:rPr lang="en-IN" baseline="0" dirty="0" err="1"/>
              <a:t>rs</a:t>
            </a:r>
            <a:endParaRPr lang="en-IN" baseline="0" dirty="0"/>
          </a:p>
          <a:p>
            <a:r>
              <a:rPr lang="en-IN" sz="1200" b="0" i="0" kern="1200" dirty="0">
                <a:solidFill>
                  <a:schemeClr val="tx1"/>
                </a:solidFill>
                <a:effectLst/>
                <a:latin typeface="+mn-lt"/>
                <a:ea typeface="+mn-ea"/>
                <a:cs typeface="+mn-cs"/>
              </a:rPr>
              <a:t>The project aims to improve the adaptive capacity of rural small and marginal farmers including hill women in North Western Himalayan region by introducing a combination of Climate Smart Farming Technologies along with required social engineering and capacity building processes</a:t>
            </a:r>
          </a:p>
          <a:p>
            <a:endParaRPr lang="en-IN" sz="1200" b="0" i="0" kern="1200" dirty="0">
              <a:solidFill>
                <a:schemeClr val="tx1"/>
              </a:solidFill>
              <a:effectLst/>
              <a:latin typeface="+mn-lt"/>
              <a:ea typeface="+mn-ea"/>
              <a:cs typeface="+mn-cs"/>
            </a:endParaRPr>
          </a:p>
          <a:p>
            <a:r>
              <a:rPr lang="en-IN" sz="1200" b="0" i="0" kern="1200" dirty="0">
                <a:solidFill>
                  <a:schemeClr val="tx1"/>
                </a:solidFill>
                <a:effectLst/>
                <a:latin typeface="+mn-lt"/>
                <a:ea typeface="+mn-ea"/>
                <a:cs typeface="+mn-cs"/>
              </a:rPr>
              <a:t>Evidence</a:t>
            </a:r>
            <a:r>
              <a:rPr lang="en-IN" sz="1200" b="0" i="0" kern="1200" baseline="0" dirty="0">
                <a:solidFill>
                  <a:schemeClr val="tx1"/>
                </a:solidFill>
                <a:effectLst/>
                <a:latin typeface="+mn-lt"/>
                <a:ea typeface="+mn-ea"/>
                <a:cs typeface="+mn-cs"/>
              </a:rPr>
              <a:t> Base was the ICIMOD, (IFAD) Intl Fund for </a:t>
            </a:r>
            <a:r>
              <a:rPr lang="en-IN" sz="1200" b="0" i="0" kern="1200" baseline="0" dirty="0" err="1">
                <a:solidFill>
                  <a:schemeClr val="tx1"/>
                </a:solidFill>
                <a:effectLst/>
                <a:latin typeface="+mn-lt"/>
                <a:ea typeface="+mn-ea"/>
                <a:cs typeface="+mn-cs"/>
              </a:rPr>
              <a:t>Aagri</a:t>
            </a:r>
            <a:r>
              <a:rPr lang="en-IN" sz="1200" b="0" i="0" kern="1200" baseline="0" dirty="0">
                <a:solidFill>
                  <a:schemeClr val="tx1"/>
                </a:solidFill>
                <a:effectLst/>
                <a:latin typeface="+mn-lt"/>
                <a:ea typeface="+mn-ea"/>
                <a:cs typeface="+mn-cs"/>
              </a:rPr>
              <a:t> development perception study, 2010 as the evidence base</a:t>
            </a:r>
          </a:p>
          <a:p>
            <a:endParaRPr lang="en-IN" sz="1200" b="0" i="0" kern="1200" baseline="0" dirty="0">
              <a:solidFill>
                <a:schemeClr val="tx1"/>
              </a:solidFill>
              <a:effectLst/>
              <a:latin typeface="+mn-lt"/>
              <a:ea typeface="+mn-ea"/>
              <a:cs typeface="+mn-cs"/>
            </a:endParaRPr>
          </a:p>
          <a:p>
            <a:r>
              <a:rPr lang="en-IN" sz="1200" b="0" i="0" kern="1200" baseline="0" dirty="0">
                <a:solidFill>
                  <a:schemeClr val="tx1"/>
                </a:solidFill>
                <a:effectLst/>
                <a:latin typeface="+mn-lt"/>
                <a:ea typeface="+mn-ea"/>
                <a:cs typeface="+mn-cs"/>
              </a:rPr>
              <a:t>22 projects in all: covering 18 states</a:t>
            </a:r>
            <a:endParaRPr lang="en-IN" dirty="0"/>
          </a:p>
        </p:txBody>
      </p:sp>
      <p:sp>
        <p:nvSpPr>
          <p:cNvPr id="4" name="Slide Number Placeholder 3"/>
          <p:cNvSpPr>
            <a:spLocks noGrp="1"/>
          </p:cNvSpPr>
          <p:nvPr>
            <p:ph type="sldNum" sz="quarter" idx="10"/>
          </p:nvPr>
        </p:nvSpPr>
        <p:spPr/>
        <p:txBody>
          <a:bodyPr/>
          <a:lstStyle/>
          <a:p>
            <a:fld id="{E060FA26-E821-46BB-97B2-C234CFF73294}" type="slidenum">
              <a:rPr lang="en-GB" smtClean="0"/>
              <a:t>21</a:t>
            </a:fld>
            <a:endParaRPr lang="en-GB"/>
          </a:p>
        </p:txBody>
      </p:sp>
    </p:spTree>
    <p:extLst>
      <p:ext uri="{BB962C8B-B14F-4D97-AF65-F5344CB8AC3E}">
        <p14:creationId xmlns:p14="http://schemas.microsoft.com/office/powerpoint/2010/main" val="37464538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All states and Union territories in India have a state action plan on Climate change</a:t>
            </a:r>
            <a:endParaRPr lang="en-IN"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States at different levels of operationalisation:</a:t>
            </a:r>
            <a:endParaRPr lang="en-IN"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Odisha plan first prepared: rewritten completed in April</a:t>
            </a:r>
            <a:endParaRPr lang="en-IN"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Delhi Plan not yet in the  public domain</a:t>
            </a:r>
            <a:endParaRPr lang="en-IN"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Pondicherry Plan: full implementation by World Bank</a:t>
            </a:r>
            <a:endParaRPr lang="en-IN" sz="1200" kern="1200" dirty="0">
              <a:solidFill>
                <a:schemeClr val="tx1"/>
              </a:solidFill>
              <a:effectLst/>
              <a:latin typeface="+mn-lt"/>
              <a:ea typeface="+mn-ea"/>
              <a:cs typeface="+mn-cs"/>
            </a:endParaRPr>
          </a:p>
          <a:p>
            <a:pPr lvl="0"/>
            <a:r>
              <a:rPr lang="en-IN" sz="1200" kern="1200" dirty="0" err="1">
                <a:solidFill>
                  <a:schemeClr val="tx1"/>
                </a:solidFill>
                <a:effectLst/>
                <a:latin typeface="+mn-lt"/>
                <a:ea typeface="+mn-ea"/>
                <a:cs typeface="+mn-cs"/>
              </a:rPr>
              <a:t>MoEF</a:t>
            </a:r>
            <a:r>
              <a:rPr lang="en-IN" sz="1200" kern="1200" dirty="0">
                <a:solidFill>
                  <a:schemeClr val="tx1"/>
                </a:solidFill>
                <a:effectLst/>
                <a:latin typeface="+mn-lt"/>
                <a:ea typeface="+mn-ea"/>
                <a:cs typeface="+mn-cs"/>
              </a:rPr>
              <a:t> asked for Prioritisation through </a:t>
            </a:r>
            <a:r>
              <a:rPr lang="en-IN" sz="1200" kern="1200" dirty="0" err="1">
                <a:solidFill>
                  <a:schemeClr val="tx1"/>
                </a:solidFill>
                <a:effectLst/>
                <a:latin typeface="+mn-lt"/>
                <a:ea typeface="+mn-ea"/>
                <a:cs typeface="+mn-cs"/>
              </a:rPr>
              <a:t>Implemtation</a:t>
            </a:r>
            <a:r>
              <a:rPr lang="en-IN" sz="1200" kern="1200" baseline="0" dirty="0">
                <a:solidFill>
                  <a:schemeClr val="tx1"/>
                </a:solidFill>
                <a:effectLst/>
                <a:latin typeface="+mn-lt"/>
                <a:ea typeface="+mn-ea"/>
                <a:cs typeface="+mn-cs"/>
              </a:rPr>
              <a:t> plans</a:t>
            </a:r>
            <a:endParaRPr lang="en-IN" sz="1200" kern="1200" dirty="0">
              <a:solidFill>
                <a:schemeClr val="tx1"/>
              </a:solidFill>
              <a:effectLst/>
              <a:latin typeface="+mn-lt"/>
              <a:ea typeface="+mn-ea"/>
              <a:cs typeface="+mn-cs"/>
            </a:endParaRPr>
          </a:p>
          <a:p>
            <a:pPr lvl="0"/>
            <a:r>
              <a:rPr lang="en-IN" sz="1200" kern="1200" dirty="0">
                <a:solidFill>
                  <a:schemeClr val="tx1"/>
                </a:solidFill>
                <a:effectLst/>
                <a:latin typeface="+mn-lt"/>
                <a:ea typeface="+mn-ea"/>
                <a:cs typeface="+mn-cs"/>
              </a:rPr>
              <a:t>VRAs: West Bengal (GIZ),</a:t>
            </a:r>
            <a:r>
              <a:rPr lang="en-IN" sz="1200" kern="1200" baseline="0" dirty="0">
                <a:solidFill>
                  <a:schemeClr val="tx1"/>
                </a:solidFill>
                <a:effectLst/>
                <a:latin typeface="+mn-lt"/>
                <a:ea typeface="+mn-ea"/>
                <a:cs typeface="+mn-cs"/>
              </a:rPr>
              <a:t> </a:t>
            </a:r>
            <a:r>
              <a:rPr lang="en-IN" sz="1200" kern="1200" dirty="0">
                <a:solidFill>
                  <a:schemeClr val="tx1"/>
                </a:solidFill>
                <a:effectLst/>
                <a:latin typeface="+mn-lt"/>
                <a:ea typeface="+mn-ea"/>
                <a:cs typeface="+mn-cs"/>
              </a:rPr>
              <a:t>MP (GIZ),</a:t>
            </a:r>
            <a:r>
              <a:rPr lang="en-IN" sz="1200" kern="1200" baseline="0" dirty="0">
                <a:solidFill>
                  <a:schemeClr val="tx1"/>
                </a:solidFill>
                <a:effectLst/>
                <a:latin typeface="+mn-lt"/>
                <a:ea typeface="+mn-ea"/>
                <a:cs typeface="+mn-cs"/>
              </a:rPr>
              <a:t> </a:t>
            </a:r>
            <a:r>
              <a:rPr lang="en-IN" sz="1200" kern="1200" dirty="0">
                <a:solidFill>
                  <a:schemeClr val="tx1"/>
                </a:solidFill>
                <a:effectLst/>
                <a:latin typeface="+mn-lt"/>
                <a:ea typeface="+mn-ea"/>
                <a:cs typeface="+mn-cs"/>
              </a:rPr>
              <a:t>Jharkhand (UNDP),</a:t>
            </a:r>
            <a:r>
              <a:rPr lang="en-IN" sz="1200" kern="1200" baseline="0" dirty="0">
                <a:solidFill>
                  <a:schemeClr val="tx1"/>
                </a:solidFill>
                <a:effectLst/>
                <a:latin typeface="+mn-lt"/>
                <a:ea typeface="+mn-ea"/>
                <a:cs typeface="+mn-cs"/>
              </a:rPr>
              <a:t> </a:t>
            </a:r>
            <a:r>
              <a:rPr lang="en-IN" sz="1200" kern="1200" dirty="0">
                <a:solidFill>
                  <a:schemeClr val="tx1"/>
                </a:solidFill>
                <a:effectLst/>
                <a:latin typeface="+mn-lt"/>
                <a:ea typeface="+mn-ea"/>
                <a:cs typeface="+mn-cs"/>
              </a:rPr>
              <a:t>Chhattisgarh (UNDP),</a:t>
            </a:r>
            <a:r>
              <a:rPr lang="en-IN" sz="1200" kern="1200" baseline="0" dirty="0">
                <a:solidFill>
                  <a:schemeClr val="tx1"/>
                </a:solidFill>
                <a:effectLst/>
                <a:latin typeface="+mn-lt"/>
                <a:ea typeface="+mn-ea"/>
                <a:cs typeface="+mn-cs"/>
              </a:rPr>
              <a:t> </a:t>
            </a:r>
            <a:r>
              <a:rPr lang="en-IN" sz="1200" kern="1200" dirty="0">
                <a:solidFill>
                  <a:schemeClr val="tx1"/>
                </a:solidFill>
                <a:effectLst/>
                <a:latin typeface="+mn-lt"/>
                <a:ea typeface="+mn-ea"/>
                <a:cs typeface="+mn-cs"/>
              </a:rPr>
              <a:t>Uttarakhand (CDKN)</a:t>
            </a:r>
          </a:p>
          <a:p>
            <a:r>
              <a:rPr lang="en-GB" sz="1200" kern="1200" dirty="0">
                <a:solidFill>
                  <a:schemeClr val="tx1"/>
                </a:solidFill>
                <a:effectLst/>
                <a:latin typeface="+mn-lt"/>
                <a:ea typeface="+mn-ea"/>
                <a:cs typeface="+mn-cs"/>
              </a:rPr>
              <a:t>Sikkim: some portion operationalised using the MGNREGA funds</a:t>
            </a:r>
            <a:endParaRPr lang="en-IN"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060FA26-E821-46BB-97B2-C234CFF73294}" type="slidenum">
              <a:rPr lang="en-GB" smtClean="0"/>
              <a:t>22</a:t>
            </a:fld>
            <a:endParaRPr lang="en-GB"/>
          </a:p>
        </p:txBody>
      </p:sp>
    </p:spTree>
    <p:extLst>
      <p:ext uri="{BB962C8B-B14F-4D97-AF65-F5344CB8AC3E}">
        <p14:creationId xmlns:p14="http://schemas.microsoft.com/office/powerpoint/2010/main" val="18881910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E060FA26-E821-46BB-97B2-C234CFF73294}" type="slidenum">
              <a:rPr lang="en-GB" smtClean="0"/>
              <a:t>27</a:t>
            </a:fld>
            <a:endParaRPr lang="en-GB"/>
          </a:p>
        </p:txBody>
      </p:sp>
    </p:spTree>
    <p:extLst>
      <p:ext uri="{BB962C8B-B14F-4D97-AF65-F5344CB8AC3E}">
        <p14:creationId xmlns:p14="http://schemas.microsoft.com/office/powerpoint/2010/main" val="18117311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One of the conference’s objectives: Engage and share experience in the </a:t>
            </a:r>
            <a:r>
              <a:rPr lang="en-US" sz="1200" b="1" kern="1200" dirty="0">
                <a:solidFill>
                  <a:schemeClr val="tx1"/>
                </a:solidFill>
                <a:effectLst/>
                <a:latin typeface="+mn-lt"/>
                <a:ea typeface="+mn-ea"/>
                <a:cs typeface="+mn-cs"/>
              </a:rPr>
              <a:t>application of downscaled climate information to inform decision making</a:t>
            </a:r>
            <a:r>
              <a:rPr lang="en-US" sz="1200" kern="1200" dirty="0">
                <a:solidFill>
                  <a:schemeClr val="tx1"/>
                </a:solidFill>
                <a:effectLst/>
                <a:latin typeface="+mn-lt"/>
                <a:ea typeface="+mn-ea"/>
                <a:cs typeface="+mn-cs"/>
              </a:rPr>
              <a:t>, including discussions on the State Action Plan Development </a:t>
            </a:r>
          </a:p>
          <a:p>
            <a:r>
              <a:rPr lang="en-US" sz="1200" kern="1200" dirty="0">
                <a:solidFill>
                  <a:schemeClr val="tx1"/>
                </a:solidFill>
                <a:effectLst/>
                <a:latin typeface="+mn-lt"/>
                <a:ea typeface="+mn-ea"/>
                <a:cs typeface="+mn-cs"/>
              </a:rPr>
              <a:t>Will give an overview of how a VRA process, using downscaled data, can feed into state climate and development policy and planning, and ultimately, deliver resilience building actions on the ground. Won’t go into detail on VRA process – this will be covered in a subsequent presentation by </a:t>
            </a:r>
            <a:r>
              <a:rPr lang="en-US" sz="1200" kern="1200" dirty="0" err="1">
                <a:solidFill>
                  <a:schemeClr val="tx1"/>
                </a:solidFill>
                <a:effectLst/>
                <a:latin typeface="+mn-lt"/>
                <a:ea typeface="+mn-ea"/>
                <a:cs typeface="+mn-cs"/>
              </a:rPr>
              <a:t>Dr</a:t>
            </a:r>
            <a:r>
              <a:rPr lang="en-US" sz="1200" kern="1200" dirty="0">
                <a:solidFill>
                  <a:schemeClr val="tx1"/>
                </a:solidFill>
                <a:effectLst/>
                <a:latin typeface="+mn-lt"/>
                <a:ea typeface="+mn-ea"/>
                <a:cs typeface="+mn-cs"/>
              </a:rPr>
              <a:t> Sandhya Rao</a:t>
            </a:r>
            <a:br>
              <a:rPr lang="en-US" sz="1200" kern="1200" dirty="0">
                <a:solidFill>
                  <a:schemeClr val="tx1"/>
                </a:solidFill>
                <a:effectLst/>
                <a:latin typeface="+mn-lt"/>
                <a:ea typeface="+mn-ea"/>
                <a:cs typeface="+mn-cs"/>
              </a:rPr>
            </a:br>
            <a:endParaRPr lang="en-US" dirty="0"/>
          </a:p>
        </p:txBody>
      </p:sp>
      <p:sp>
        <p:nvSpPr>
          <p:cNvPr id="4" name="Slide Number Placeholder 3"/>
          <p:cNvSpPr>
            <a:spLocks noGrp="1"/>
          </p:cNvSpPr>
          <p:nvPr>
            <p:ph type="sldNum" sz="quarter" idx="10"/>
          </p:nvPr>
        </p:nvSpPr>
        <p:spPr/>
        <p:txBody>
          <a:bodyPr/>
          <a:lstStyle/>
          <a:p>
            <a:fld id="{E060FA26-E821-46BB-97B2-C234CFF73294}" type="slidenum">
              <a:rPr lang="en-GB" smtClean="0"/>
              <a:t>2</a:t>
            </a:fld>
            <a:endParaRPr lang="en-GB"/>
          </a:p>
        </p:txBody>
      </p:sp>
    </p:spTree>
    <p:extLst>
      <p:ext uri="{BB962C8B-B14F-4D97-AF65-F5344CB8AC3E}">
        <p14:creationId xmlns:p14="http://schemas.microsoft.com/office/powerpoint/2010/main" val="39846467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E060FA26-E821-46BB-97B2-C234CFF73294}" type="slidenum">
              <a:rPr lang="en-GB" smtClean="0"/>
              <a:t>31</a:t>
            </a:fld>
            <a:endParaRPr lang="en-GB"/>
          </a:p>
        </p:txBody>
      </p:sp>
    </p:spTree>
    <p:extLst>
      <p:ext uri="{BB962C8B-B14F-4D97-AF65-F5344CB8AC3E}">
        <p14:creationId xmlns:p14="http://schemas.microsoft.com/office/powerpoint/2010/main" val="4787546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E060FA26-E821-46BB-97B2-C234CFF73294}" type="slidenum">
              <a:rPr lang="en-GB" smtClean="0"/>
              <a:t>32</a:t>
            </a:fld>
            <a:endParaRPr lang="en-GB"/>
          </a:p>
        </p:txBody>
      </p:sp>
    </p:spTree>
    <p:extLst>
      <p:ext uri="{BB962C8B-B14F-4D97-AF65-F5344CB8AC3E}">
        <p14:creationId xmlns:p14="http://schemas.microsoft.com/office/powerpoint/2010/main" val="37713923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E060FA26-E821-46BB-97B2-C234CFF73294}" type="slidenum">
              <a:rPr lang="en-GB" smtClean="0"/>
              <a:t>33</a:t>
            </a:fld>
            <a:endParaRPr lang="en-GB"/>
          </a:p>
        </p:txBody>
      </p:sp>
    </p:spTree>
    <p:extLst>
      <p:ext uri="{BB962C8B-B14F-4D97-AF65-F5344CB8AC3E}">
        <p14:creationId xmlns:p14="http://schemas.microsoft.com/office/powerpoint/2010/main" val="29271384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E060FA26-E821-46BB-97B2-C234CFF73294}" type="slidenum">
              <a:rPr lang="en-GB" smtClean="0"/>
              <a:t>34</a:t>
            </a:fld>
            <a:endParaRPr lang="en-GB"/>
          </a:p>
        </p:txBody>
      </p:sp>
    </p:spTree>
    <p:extLst>
      <p:ext uri="{BB962C8B-B14F-4D97-AF65-F5344CB8AC3E}">
        <p14:creationId xmlns:p14="http://schemas.microsoft.com/office/powerpoint/2010/main" val="5230889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All states and Union territories in India have a state action plan on Climate change (2009 directive from the Central Government under the National Action Plan on Climate Change)</a:t>
            </a:r>
            <a:endParaRPr lang="en-IN"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States at different levels of operationalisation:</a:t>
            </a:r>
            <a:endParaRPr lang="en-IN"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Odisha plan first prepared: rewritten completed in April</a:t>
            </a:r>
            <a:endParaRPr lang="en-IN"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Delhi Plan not yet in the  public domain</a:t>
            </a:r>
            <a:endParaRPr lang="en-IN"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Pondicherry Plan: full implementation by World Bank</a:t>
            </a:r>
            <a:endParaRPr lang="en-IN" sz="1200" kern="1200" dirty="0">
              <a:solidFill>
                <a:schemeClr val="tx1"/>
              </a:solidFill>
              <a:effectLst/>
              <a:latin typeface="+mn-lt"/>
              <a:ea typeface="+mn-ea"/>
              <a:cs typeface="+mn-cs"/>
            </a:endParaRPr>
          </a:p>
          <a:p>
            <a:pPr lvl="0"/>
            <a:r>
              <a:rPr lang="en-IN" sz="1200" kern="1200" dirty="0" err="1">
                <a:solidFill>
                  <a:schemeClr val="tx1"/>
                </a:solidFill>
                <a:effectLst/>
                <a:latin typeface="+mn-lt"/>
                <a:ea typeface="+mn-ea"/>
                <a:cs typeface="+mn-cs"/>
              </a:rPr>
              <a:t>MoEF</a:t>
            </a:r>
            <a:r>
              <a:rPr lang="en-IN" sz="1200" kern="1200" dirty="0">
                <a:solidFill>
                  <a:schemeClr val="tx1"/>
                </a:solidFill>
                <a:effectLst/>
                <a:latin typeface="+mn-lt"/>
                <a:ea typeface="+mn-ea"/>
                <a:cs typeface="+mn-cs"/>
              </a:rPr>
              <a:t> asked for Prioritisation through Implementation</a:t>
            </a:r>
            <a:r>
              <a:rPr lang="en-IN" sz="1200" kern="1200" baseline="0" dirty="0">
                <a:solidFill>
                  <a:schemeClr val="tx1"/>
                </a:solidFill>
                <a:effectLst/>
                <a:latin typeface="+mn-lt"/>
                <a:ea typeface="+mn-ea"/>
                <a:cs typeface="+mn-cs"/>
              </a:rPr>
              <a:t> plans</a:t>
            </a:r>
            <a:endParaRPr lang="en-IN" sz="1200" kern="1200" dirty="0">
              <a:solidFill>
                <a:schemeClr val="tx1"/>
              </a:solidFill>
              <a:effectLst/>
              <a:latin typeface="+mn-lt"/>
              <a:ea typeface="+mn-ea"/>
              <a:cs typeface="+mn-cs"/>
            </a:endParaRPr>
          </a:p>
          <a:p>
            <a:pPr lvl="0"/>
            <a:r>
              <a:rPr lang="en-IN" sz="1200" kern="1200" dirty="0">
                <a:solidFill>
                  <a:schemeClr val="tx1"/>
                </a:solidFill>
                <a:effectLst/>
                <a:latin typeface="+mn-lt"/>
                <a:ea typeface="+mn-ea"/>
                <a:cs typeface="+mn-cs"/>
              </a:rPr>
              <a:t>VRAs: West Bengal (GIZ),</a:t>
            </a:r>
            <a:r>
              <a:rPr lang="en-IN" sz="1200" kern="1200" baseline="0" dirty="0">
                <a:solidFill>
                  <a:schemeClr val="tx1"/>
                </a:solidFill>
                <a:effectLst/>
                <a:latin typeface="+mn-lt"/>
                <a:ea typeface="+mn-ea"/>
                <a:cs typeface="+mn-cs"/>
              </a:rPr>
              <a:t> </a:t>
            </a:r>
            <a:r>
              <a:rPr lang="en-IN" sz="1200" kern="1200" dirty="0">
                <a:solidFill>
                  <a:schemeClr val="tx1"/>
                </a:solidFill>
                <a:effectLst/>
                <a:latin typeface="+mn-lt"/>
                <a:ea typeface="+mn-ea"/>
                <a:cs typeface="+mn-cs"/>
              </a:rPr>
              <a:t>MP (GIZ),</a:t>
            </a:r>
            <a:r>
              <a:rPr lang="en-IN" sz="1200" kern="1200" baseline="0" dirty="0">
                <a:solidFill>
                  <a:schemeClr val="tx1"/>
                </a:solidFill>
                <a:effectLst/>
                <a:latin typeface="+mn-lt"/>
                <a:ea typeface="+mn-ea"/>
                <a:cs typeface="+mn-cs"/>
              </a:rPr>
              <a:t> </a:t>
            </a:r>
            <a:r>
              <a:rPr lang="en-IN" sz="1200" kern="1200" dirty="0">
                <a:solidFill>
                  <a:schemeClr val="tx1"/>
                </a:solidFill>
                <a:effectLst/>
                <a:latin typeface="+mn-lt"/>
                <a:ea typeface="+mn-ea"/>
                <a:cs typeface="+mn-cs"/>
              </a:rPr>
              <a:t>Jharkhand (UNDP),</a:t>
            </a:r>
            <a:r>
              <a:rPr lang="en-IN" sz="1200" kern="1200" baseline="0" dirty="0">
                <a:solidFill>
                  <a:schemeClr val="tx1"/>
                </a:solidFill>
                <a:effectLst/>
                <a:latin typeface="+mn-lt"/>
                <a:ea typeface="+mn-ea"/>
                <a:cs typeface="+mn-cs"/>
              </a:rPr>
              <a:t> </a:t>
            </a:r>
            <a:r>
              <a:rPr lang="en-IN" sz="1200" kern="1200" dirty="0">
                <a:solidFill>
                  <a:schemeClr val="tx1"/>
                </a:solidFill>
                <a:effectLst/>
                <a:latin typeface="+mn-lt"/>
                <a:ea typeface="+mn-ea"/>
                <a:cs typeface="+mn-cs"/>
              </a:rPr>
              <a:t>Chhattisgarh (UNDP),</a:t>
            </a:r>
            <a:r>
              <a:rPr lang="en-IN" sz="1200" kern="1200" baseline="0" dirty="0">
                <a:solidFill>
                  <a:schemeClr val="tx1"/>
                </a:solidFill>
                <a:effectLst/>
                <a:latin typeface="+mn-lt"/>
                <a:ea typeface="+mn-ea"/>
                <a:cs typeface="+mn-cs"/>
              </a:rPr>
              <a:t> </a:t>
            </a:r>
            <a:r>
              <a:rPr lang="en-IN" sz="1200" kern="1200" dirty="0">
                <a:solidFill>
                  <a:schemeClr val="tx1"/>
                </a:solidFill>
                <a:effectLst/>
                <a:latin typeface="+mn-lt"/>
                <a:ea typeface="+mn-ea"/>
                <a:cs typeface="+mn-cs"/>
              </a:rPr>
              <a:t>Uttarakhand (CDKN), as well as sector specific VRAs – </a:t>
            </a:r>
            <a:r>
              <a:rPr lang="en-IN" sz="1200" kern="1200" dirty="0" err="1">
                <a:solidFill>
                  <a:schemeClr val="tx1"/>
                </a:solidFill>
                <a:effectLst/>
                <a:latin typeface="+mn-lt"/>
                <a:ea typeface="+mn-ea"/>
                <a:cs typeface="+mn-cs"/>
              </a:rPr>
              <a:t>eg</a:t>
            </a:r>
            <a:r>
              <a:rPr lang="en-IN" sz="1200" kern="1200" dirty="0">
                <a:solidFill>
                  <a:schemeClr val="tx1"/>
                </a:solidFill>
                <a:effectLst/>
                <a:latin typeface="+mn-lt"/>
                <a:ea typeface="+mn-ea"/>
                <a:cs typeface="+mn-cs"/>
              </a:rPr>
              <a:t>. Water </a:t>
            </a:r>
          </a:p>
          <a:p>
            <a:r>
              <a:rPr lang="en-GB" sz="1200" kern="1200" dirty="0">
                <a:solidFill>
                  <a:schemeClr val="tx1"/>
                </a:solidFill>
                <a:effectLst/>
                <a:latin typeface="+mn-lt"/>
                <a:ea typeface="+mn-ea"/>
                <a:cs typeface="+mn-cs"/>
              </a:rPr>
              <a:t>Sikkim: some portion operationalised using the MGNREGA funds - </a:t>
            </a:r>
            <a:r>
              <a:rPr lang="en-US" sz="1200" kern="1200" dirty="0">
                <a:solidFill>
                  <a:schemeClr val="tx1"/>
                </a:solidFill>
                <a:effectLst/>
                <a:latin typeface="+mn-lt"/>
                <a:ea typeface="+mn-ea"/>
                <a:cs typeface="+mn-cs"/>
              </a:rPr>
              <a:t>initiated work on recharging lakes and streams as well as reviving dried-up lakes on hilltops using MGNREGA funds. This is an extension of on-going work on springs as well as other pilot projects in the state. </a:t>
            </a:r>
          </a:p>
          <a:p>
            <a:endParaRPr lang="en-IN"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060FA26-E821-46BB-97B2-C234CFF73294}" type="slidenum">
              <a:rPr lang="en-GB" smtClean="0"/>
              <a:t>3</a:t>
            </a:fld>
            <a:endParaRPr lang="en-GB"/>
          </a:p>
        </p:txBody>
      </p:sp>
    </p:spTree>
    <p:extLst>
      <p:ext uri="{BB962C8B-B14F-4D97-AF65-F5344CB8AC3E}">
        <p14:creationId xmlns:p14="http://schemas.microsoft.com/office/powerpoint/2010/main" val="41023437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take a look at how a VRA was integrated into the state climate planning process in Uttarakhand </a:t>
            </a:r>
          </a:p>
        </p:txBody>
      </p:sp>
      <p:sp>
        <p:nvSpPr>
          <p:cNvPr id="4" name="Slide Number Placeholder 3"/>
          <p:cNvSpPr>
            <a:spLocks noGrp="1"/>
          </p:cNvSpPr>
          <p:nvPr>
            <p:ph type="sldNum" sz="quarter" idx="10"/>
          </p:nvPr>
        </p:nvSpPr>
        <p:spPr/>
        <p:txBody>
          <a:bodyPr/>
          <a:lstStyle/>
          <a:p>
            <a:fld id="{E060FA26-E821-46BB-97B2-C234CFF73294}" type="slidenum">
              <a:rPr lang="en-GB" smtClean="0"/>
              <a:t>4</a:t>
            </a:fld>
            <a:endParaRPr lang="en-GB"/>
          </a:p>
        </p:txBody>
      </p:sp>
    </p:spTree>
    <p:extLst>
      <p:ext uri="{BB962C8B-B14F-4D97-AF65-F5344CB8AC3E}">
        <p14:creationId xmlns:p14="http://schemas.microsoft.com/office/powerpoint/2010/main" val="12248371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r>
              <a:rPr lang="en-IN" sz="1200" b="0" dirty="0">
                <a:solidFill>
                  <a:schemeClr val="tx1">
                    <a:lumMod val="75000"/>
                    <a:lumOff val="25000"/>
                  </a:schemeClr>
                </a:solidFill>
              </a:rPr>
              <a:t>This figure shows a picture of the state of climate action/institutions in Uttarakhand at different scales</a:t>
            </a:r>
          </a:p>
          <a:p>
            <a:pPr>
              <a:lnSpc>
                <a:spcPct val="150000"/>
              </a:lnSpc>
            </a:pPr>
            <a:endParaRPr lang="en-IN" sz="1200" b="0" dirty="0">
              <a:solidFill>
                <a:schemeClr val="tx1">
                  <a:lumMod val="75000"/>
                  <a:lumOff val="25000"/>
                </a:schemeClr>
              </a:solidFill>
            </a:endParaRPr>
          </a:p>
          <a:p>
            <a:pPr>
              <a:lnSpc>
                <a:spcPct val="150000"/>
              </a:lnSpc>
            </a:pPr>
            <a:r>
              <a:rPr lang="en-GB" sz="1200" dirty="0">
                <a:solidFill>
                  <a:schemeClr val="tx1">
                    <a:lumMod val="75000"/>
                    <a:lumOff val="25000"/>
                  </a:schemeClr>
                </a:solidFill>
              </a:rPr>
              <a:t>UAPCC endorsed by the National Steering Committee on Climate Change, </a:t>
            </a:r>
            <a:r>
              <a:rPr lang="en-GB" sz="1200" dirty="0" err="1">
                <a:solidFill>
                  <a:schemeClr val="tx1">
                    <a:lumMod val="75000"/>
                    <a:lumOff val="25000"/>
                  </a:schemeClr>
                </a:solidFill>
              </a:rPr>
              <a:t>GoI</a:t>
            </a:r>
            <a:r>
              <a:rPr lang="en-GB" sz="1200" dirty="0">
                <a:solidFill>
                  <a:schemeClr val="tx1">
                    <a:lumMod val="75000"/>
                    <a:lumOff val="25000"/>
                  </a:schemeClr>
                </a:solidFill>
              </a:rPr>
              <a:t>, in 2014</a:t>
            </a:r>
            <a:endParaRPr lang="en-IN" sz="1200" dirty="0">
              <a:solidFill>
                <a:schemeClr val="tx1">
                  <a:lumMod val="75000"/>
                  <a:lumOff val="25000"/>
                </a:schemeClr>
              </a:solidFill>
            </a:endParaRPr>
          </a:p>
          <a:p>
            <a:pPr marL="0" marR="0" lvl="0" indent="0" algn="l" defTabSz="914400" rtl="0" eaLnBrk="1" fontAlgn="auto" latinLnBrk="0" hangingPunct="1">
              <a:lnSpc>
                <a:spcPct val="150000"/>
              </a:lnSpc>
              <a:spcBef>
                <a:spcPts val="0"/>
              </a:spcBef>
              <a:spcAft>
                <a:spcPts val="0"/>
              </a:spcAft>
              <a:buClrTx/>
              <a:buSzTx/>
              <a:buFontTx/>
              <a:buNone/>
              <a:tabLst/>
              <a:defRPr/>
            </a:pPr>
            <a:r>
              <a:rPr lang="en-GB" sz="1200" b="0" dirty="0">
                <a:solidFill>
                  <a:schemeClr val="tx1">
                    <a:lumMod val="75000"/>
                    <a:lumOff val="25000"/>
                  </a:schemeClr>
                </a:solidFill>
              </a:rPr>
              <a:t>VRA focussed on 5 sectors</a:t>
            </a:r>
            <a:r>
              <a:rPr lang="en-IN" sz="1200" b="0" dirty="0">
                <a:solidFill>
                  <a:schemeClr val="tx1">
                    <a:lumMod val="75000"/>
                    <a:lumOff val="25000"/>
                  </a:schemeClr>
                </a:solidFill>
              </a:rPr>
              <a:t>, i</a:t>
            </a:r>
            <a:r>
              <a:rPr lang="en-GB" sz="1200" dirty="0" err="1">
                <a:solidFill>
                  <a:schemeClr val="tx1">
                    <a:lumMod val="75000"/>
                    <a:lumOff val="25000"/>
                  </a:schemeClr>
                </a:solidFill>
              </a:rPr>
              <a:t>ncluding</a:t>
            </a:r>
            <a:r>
              <a:rPr lang="en-GB" sz="1200" dirty="0">
                <a:solidFill>
                  <a:schemeClr val="tx1">
                    <a:lumMod val="75000"/>
                    <a:lumOff val="25000"/>
                  </a:schemeClr>
                </a:solidFill>
              </a:rPr>
              <a:t> preliminary PRAs for villages in identified hotspots (innovative approach to marry top-down with bottom-up, given that </a:t>
            </a:r>
            <a:r>
              <a:rPr lang="en-US" sz="1200" dirty="0"/>
              <a:t>downscaling still produces results that are too coarse for block-level planning)</a:t>
            </a:r>
            <a:endParaRPr lang="en-IN" sz="1200" dirty="0">
              <a:solidFill>
                <a:schemeClr val="tx1">
                  <a:lumMod val="75000"/>
                  <a:lumOff val="25000"/>
                </a:schemeClr>
              </a:solidFill>
            </a:endParaRPr>
          </a:p>
          <a:p>
            <a:pPr>
              <a:lnSpc>
                <a:spcPct val="150000"/>
              </a:lnSpc>
            </a:pPr>
            <a:r>
              <a:rPr lang="en-IN" sz="1200" dirty="0">
                <a:solidFill>
                  <a:schemeClr val="tx1">
                    <a:lumMod val="75000"/>
                    <a:lumOff val="25000"/>
                  </a:schemeClr>
                </a:solidFill>
              </a:rPr>
              <a:t>“Agenda for Climate Action” assess policy implications of the VRA </a:t>
            </a:r>
          </a:p>
          <a:p>
            <a:pPr>
              <a:lnSpc>
                <a:spcPct val="150000"/>
              </a:lnSpc>
            </a:pPr>
            <a:r>
              <a:rPr lang="en-GB" sz="1200" dirty="0">
                <a:solidFill>
                  <a:schemeClr val="tx1">
                    <a:lumMod val="75000"/>
                    <a:lumOff val="25000"/>
                  </a:schemeClr>
                </a:solidFill>
              </a:rPr>
              <a:t>Uttarakhand State Centre for Climate Change (climate institution in place)</a:t>
            </a:r>
          </a:p>
          <a:p>
            <a:pPr>
              <a:lnSpc>
                <a:spcPct val="150000"/>
              </a:lnSpc>
            </a:pPr>
            <a:r>
              <a:rPr lang="en-GB" sz="1200" dirty="0">
                <a:solidFill>
                  <a:schemeClr val="tx1">
                    <a:lumMod val="75000"/>
                    <a:lumOff val="25000"/>
                  </a:schemeClr>
                </a:solidFill>
              </a:rPr>
              <a:t>Climate Change Knowledge Portal </a:t>
            </a:r>
            <a:endParaRPr lang="en-IN" sz="1200" dirty="0">
              <a:solidFill>
                <a:schemeClr val="tx1">
                  <a:lumMod val="75000"/>
                  <a:lumOff val="25000"/>
                </a:schemeClr>
              </a:solidFill>
            </a:endParaRPr>
          </a:p>
          <a:p>
            <a:pPr>
              <a:lnSpc>
                <a:spcPct val="150000"/>
              </a:lnSpc>
            </a:pPr>
            <a:r>
              <a:rPr lang="en-GB" sz="1200" dirty="0">
                <a:solidFill>
                  <a:schemeClr val="tx1">
                    <a:lumMod val="75000"/>
                    <a:lumOff val="25000"/>
                  </a:schemeClr>
                </a:solidFill>
              </a:rPr>
              <a:t>The Chief Secretary has agreed that departments can allocate up to 1% of the State’s department budget for climate related activities identified in UAPCC </a:t>
            </a:r>
            <a:endParaRPr lang="en-IN" sz="1200" dirty="0">
              <a:solidFill>
                <a:schemeClr val="tx1">
                  <a:lumMod val="75000"/>
                  <a:lumOff val="25000"/>
                </a:schemeClr>
              </a:solidFill>
            </a:endParaRPr>
          </a:p>
          <a:p>
            <a:pPr>
              <a:lnSpc>
                <a:spcPct val="150000"/>
              </a:lnSpc>
            </a:pPr>
            <a:endParaRPr lang="en-IN" sz="1200" b="0" dirty="0">
              <a:solidFill>
                <a:schemeClr val="tx1">
                  <a:lumMod val="75000"/>
                  <a:lumOff val="25000"/>
                </a:schemeClr>
              </a:solidFill>
            </a:endParaRPr>
          </a:p>
          <a:p>
            <a:pPr>
              <a:lnSpc>
                <a:spcPct val="150000"/>
              </a:lnSpc>
            </a:pPr>
            <a:r>
              <a:rPr lang="en-IN" sz="1200" b="0" dirty="0">
                <a:solidFill>
                  <a:schemeClr val="tx1">
                    <a:lumMod val="75000"/>
                    <a:lumOff val="25000"/>
                  </a:schemeClr>
                </a:solidFill>
              </a:rPr>
              <a:t>There is enough knowledge to make better decisions</a:t>
            </a:r>
          </a:p>
          <a:p>
            <a:pPr>
              <a:lnSpc>
                <a:spcPct val="150000"/>
              </a:lnSpc>
            </a:pPr>
            <a:r>
              <a:rPr lang="en-IN" sz="1200" dirty="0">
                <a:solidFill>
                  <a:schemeClr val="tx1">
                    <a:lumMod val="75000"/>
                    <a:lumOff val="25000"/>
                  </a:schemeClr>
                </a:solidFill>
              </a:rPr>
              <a:t>How can the state (Climate Action Group, Working groups, &amp; State Climate Change Centre) translate the evidence of the VRA into action?</a:t>
            </a:r>
          </a:p>
          <a:p>
            <a:pPr>
              <a:lnSpc>
                <a:spcPct val="150000"/>
              </a:lnSpc>
            </a:pPr>
            <a:r>
              <a:rPr lang="en-IN" sz="1200" dirty="0">
                <a:solidFill>
                  <a:schemeClr val="tx1">
                    <a:lumMod val="75000"/>
                    <a:lumOff val="25000"/>
                  </a:schemeClr>
                </a:solidFill>
              </a:rPr>
              <a:t>Need to look at practical considerations of what government </a:t>
            </a:r>
            <a:r>
              <a:rPr lang="en-IN" sz="1200" dirty="0" err="1">
                <a:solidFill>
                  <a:schemeClr val="tx1">
                    <a:lumMod val="75000"/>
                    <a:lumOff val="25000"/>
                  </a:schemeClr>
                </a:solidFill>
              </a:rPr>
              <a:t>depts</a:t>
            </a:r>
            <a:r>
              <a:rPr lang="en-IN" sz="1200" dirty="0">
                <a:solidFill>
                  <a:schemeClr val="tx1">
                    <a:lumMod val="75000"/>
                    <a:lumOff val="25000"/>
                  </a:schemeClr>
                </a:solidFill>
              </a:rPr>
              <a:t> and other organisations can do in the short and medium term - focusing on </a:t>
            </a:r>
            <a:r>
              <a:rPr lang="en-IN" sz="1200" b="0" dirty="0">
                <a:solidFill>
                  <a:schemeClr val="tx1">
                    <a:lumMod val="75000"/>
                    <a:lumOff val="25000"/>
                  </a:schemeClr>
                </a:solidFill>
              </a:rPr>
              <a:t>actionable</a:t>
            </a:r>
            <a:r>
              <a:rPr lang="en-IN" sz="1200" b="1" dirty="0">
                <a:solidFill>
                  <a:schemeClr val="tx1">
                    <a:lumMod val="75000"/>
                    <a:lumOff val="25000"/>
                  </a:schemeClr>
                </a:solidFill>
              </a:rPr>
              <a:t> </a:t>
            </a:r>
            <a:r>
              <a:rPr lang="en-IN" sz="1200" dirty="0">
                <a:solidFill>
                  <a:schemeClr val="tx1">
                    <a:lumMod val="75000"/>
                    <a:lumOff val="25000"/>
                  </a:schemeClr>
                </a:solidFill>
              </a:rPr>
              <a:t>steps in policy selection, implementation, mainstreaming, finance and further research</a:t>
            </a:r>
          </a:p>
          <a:p>
            <a:pPr>
              <a:lnSpc>
                <a:spcPct val="150000"/>
              </a:lnSpc>
            </a:pPr>
            <a:r>
              <a:rPr lang="en-IN" sz="1200" dirty="0">
                <a:solidFill>
                  <a:schemeClr val="tx1">
                    <a:lumMod val="75000"/>
                    <a:lumOff val="25000"/>
                  </a:schemeClr>
                </a:solidFill>
              </a:rPr>
              <a:t>As well as overcoming institutional bottlenecks </a:t>
            </a:r>
          </a:p>
          <a:p>
            <a:endParaRPr lang="en-US" dirty="0"/>
          </a:p>
        </p:txBody>
      </p:sp>
      <p:sp>
        <p:nvSpPr>
          <p:cNvPr id="4" name="Slide Number Placeholder 3"/>
          <p:cNvSpPr>
            <a:spLocks noGrp="1"/>
          </p:cNvSpPr>
          <p:nvPr>
            <p:ph type="sldNum" sz="quarter" idx="10"/>
          </p:nvPr>
        </p:nvSpPr>
        <p:spPr/>
        <p:txBody>
          <a:bodyPr/>
          <a:lstStyle/>
          <a:p>
            <a:fld id="{E060FA26-E821-46BB-97B2-C234CFF73294}" type="slidenum">
              <a:rPr lang="en-GB" smtClean="0"/>
              <a:t>5</a:t>
            </a:fld>
            <a:endParaRPr lang="en-GB"/>
          </a:p>
        </p:txBody>
      </p:sp>
    </p:spTree>
    <p:extLst>
      <p:ext uri="{BB962C8B-B14F-4D97-AF65-F5344CB8AC3E}">
        <p14:creationId xmlns:p14="http://schemas.microsoft.com/office/powerpoint/2010/main" val="23218784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VRA results were </a:t>
            </a:r>
            <a:r>
              <a:rPr lang="en-US" dirty="0" err="1"/>
              <a:t>analysed</a:t>
            </a:r>
            <a:r>
              <a:rPr lang="en-US" dirty="0"/>
              <a:t> to identify broad climate impact areas in the sectors of focus. This was accompanied by a policy review and a review of a community-level assessment</a:t>
            </a:r>
          </a:p>
        </p:txBody>
      </p:sp>
      <p:sp>
        <p:nvSpPr>
          <p:cNvPr id="4" name="Slide Number Placeholder 3"/>
          <p:cNvSpPr>
            <a:spLocks noGrp="1"/>
          </p:cNvSpPr>
          <p:nvPr>
            <p:ph type="sldNum" sz="quarter" idx="10"/>
          </p:nvPr>
        </p:nvSpPr>
        <p:spPr/>
        <p:txBody>
          <a:bodyPr/>
          <a:lstStyle/>
          <a:p>
            <a:fld id="{E060FA26-E821-46BB-97B2-C234CFF73294}" type="slidenum">
              <a:rPr lang="en-GB" smtClean="0"/>
              <a:t>6</a:t>
            </a:fld>
            <a:endParaRPr lang="en-GB"/>
          </a:p>
        </p:txBody>
      </p:sp>
    </p:spTree>
    <p:extLst>
      <p:ext uri="{BB962C8B-B14F-4D97-AF65-F5344CB8AC3E}">
        <p14:creationId xmlns:p14="http://schemas.microsoft.com/office/powerpoint/2010/main" val="40742407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Science</a:t>
            </a:r>
          </a:p>
          <a:p>
            <a:r>
              <a:rPr lang="en-US" dirty="0"/>
              <a:t>Let’s take a quick look at the VRA results in one sector and how they were used to derive policy guidance</a:t>
            </a:r>
          </a:p>
          <a:p>
            <a:r>
              <a:rPr lang="en-US" dirty="0"/>
              <a:t>I will not go into depth about the VRA process and results, as </a:t>
            </a:r>
            <a:r>
              <a:rPr lang="en-US" dirty="0" err="1"/>
              <a:t>Dr</a:t>
            </a:r>
            <a:r>
              <a:rPr lang="en-US" dirty="0"/>
              <a:t> Rao will do that in her presentation. </a:t>
            </a:r>
          </a:p>
        </p:txBody>
      </p:sp>
      <p:sp>
        <p:nvSpPr>
          <p:cNvPr id="4" name="Slide Number Placeholder 3"/>
          <p:cNvSpPr>
            <a:spLocks noGrp="1"/>
          </p:cNvSpPr>
          <p:nvPr>
            <p:ph type="sldNum" sz="quarter" idx="10"/>
          </p:nvPr>
        </p:nvSpPr>
        <p:spPr/>
        <p:txBody>
          <a:bodyPr/>
          <a:lstStyle/>
          <a:p>
            <a:fld id="{E060FA26-E821-46BB-97B2-C234CFF73294}" type="slidenum">
              <a:rPr lang="en-GB" smtClean="0"/>
              <a:t>7</a:t>
            </a:fld>
            <a:endParaRPr lang="en-GB"/>
          </a:p>
        </p:txBody>
      </p:sp>
    </p:spTree>
    <p:extLst>
      <p:ext uri="{BB962C8B-B14F-4D97-AF65-F5344CB8AC3E}">
        <p14:creationId xmlns:p14="http://schemas.microsoft.com/office/powerpoint/2010/main" val="9110844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Science</a:t>
            </a:r>
          </a:p>
        </p:txBody>
      </p:sp>
      <p:sp>
        <p:nvSpPr>
          <p:cNvPr id="4" name="Slide Number Placeholder 3"/>
          <p:cNvSpPr>
            <a:spLocks noGrp="1"/>
          </p:cNvSpPr>
          <p:nvPr>
            <p:ph type="sldNum" sz="quarter" idx="10"/>
          </p:nvPr>
        </p:nvSpPr>
        <p:spPr/>
        <p:txBody>
          <a:bodyPr/>
          <a:lstStyle/>
          <a:p>
            <a:fld id="{E060FA26-E821-46BB-97B2-C234CFF73294}" type="slidenum">
              <a:rPr lang="en-GB" smtClean="0"/>
              <a:t>8</a:t>
            </a:fld>
            <a:endParaRPr lang="en-GB"/>
          </a:p>
        </p:txBody>
      </p:sp>
    </p:spTree>
    <p:extLst>
      <p:ext uri="{BB962C8B-B14F-4D97-AF65-F5344CB8AC3E}">
        <p14:creationId xmlns:p14="http://schemas.microsoft.com/office/powerpoint/2010/main" val="3394759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solidFill>
                  <a:schemeClr val="tx1">
                    <a:lumMod val="75000"/>
                    <a:lumOff val="25000"/>
                  </a:schemeClr>
                </a:solidFill>
              </a:rPr>
              <a:t>Policy guidance</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a:solidFill>
                  <a:schemeClr val="tx1">
                    <a:lumMod val="75000"/>
                    <a:lumOff val="25000"/>
                  </a:schemeClr>
                </a:solidFill>
              </a:rPr>
              <a:t>Vulnerability:  increased T, evapotranspiration</a:t>
            </a:r>
            <a:r>
              <a:rPr lang="en-GB" baseline="0" dirty="0">
                <a:solidFill>
                  <a:schemeClr val="tx1">
                    <a:lumMod val="75000"/>
                    <a:lumOff val="25000"/>
                  </a:schemeClr>
                </a:solidFill>
              </a:rPr>
              <a:t> losses lead to water stress, which makes plants more vulnerable to pests and diseases and implies increased (ground or surface water) requirement for irrigation.</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a:solidFill>
                  <a:schemeClr val="tx1">
                    <a:lumMod val="75000"/>
                    <a:lumOff val="25000"/>
                  </a:schemeClr>
                </a:solidFill>
              </a:rPr>
              <a:t>In light of projected increased water stress, </a:t>
            </a:r>
            <a:r>
              <a:rPr lang="en-GB" b="1" dirty="0">
                <a:solidFill>
                  <a:schemeClr val="tx1">
                    <a:lumMod val="75000"/>
                    <a:lumOff val="25000"/>
                  </a:schemeClr>
                </a:solidFill>
              </a:rPr>
              <a:t>re-evaluate guidelines for irrigation practices especially district irrigation plans (in the vulnerable districts identified as a priority) incorporating VRA evidence, </a:t>
            </a:r>
            <a:r>
              <a:rPr lang="en-GB" b="1" dirty="0" err="1">
                <a:solidFill>
                  <a:schemeClr val="tx1">
                    <a:lumMod val="75000"/>
                    <a:lumOff val="25000"/>
                  </a:schemeClr>
                </a:solidFill>
              </a:rPr>
              <a:t>eg</a:t>
            </a:r>
            <a:r>
              <a:rPr lang="en-GB" b="1" dirty="0">
                <a:solidFill>
                  <a:schemeClr val="tx1">
                    <a:lumMod val="75000"/>
                    <a:lumOff val="25000"/>
                  </a:schemeClr>
                </a:solidFill>
              </a:rPr>
              <a:t>. increase or decrease in water yield, in which districts/blocks, and at what time of year.</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 districts of </a:t>
            </a:r>
            <a:r>
              <a:rPr lang="en-GB" sz="1200" kern="1200" dirty="0" err="1">
                <a:solidFill>
                  <a:schemeClr val="tx1"/>
                </a:solidFill>
                <a:effectLst/>
                <a:latin typeface="+mn-lt"/>
                <a:ea typeface="+mn-ea"/>
                <a:cs typeface="+mn-cs"/>
              </a:rPr>
              <a:t>Almora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Champawat</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Garhwal</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Pauri</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Tehri</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Garhwal</a:t>
            </a:r>
            <a:r>
              <a:rPr lang="en-GB" sz="1200" kern="1200" dirty="0">
                <a:solidFill>
                  <a:schemeClr val="tx1"/>
                </a:solidFill>
                <a:effectLst/>
                <a:latin typeface="+mn-lt"/>
                <a:ea typeface="+mn-ea"/>
                <a:cs typeface="+mn-cs"/>
              </a:rPr>
              <a:t> are likely to experience higher agriculture water stress</a:t>
            </a:r>
            <a:r>
              <a:rPr lang="en-GB" sz="1200" kern="1200" baseline="0" dirty="0">
                <a:solidFill>
                  <a:schemeClr val="tx1"/>
                </a:solidFill>
                <a:effectLst/>
                <a:latin typeface="+mn-lt"/>
                <a:ea typeface="+mn-ea"/>
                <a:cs typeface="+mn-cs"/>
              </a:rPr>
              <a:t> -&gt; direct focus here.</a:t>
            </a:r>
            <a:endParaRPr lang="en-GB" dirty="0">
              <a:solidFill>
                <a:schemeClr val="tx1">
                  <a:lumMod val="75000"/>
                  <a:lumOff val="25000"/>
                </a:schemeClr>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lumMod val="75000"/>
                  <a:lumOff val="25000"/>
                </a:schemeClr>
              </a:solidFill>
              <a:effectLst/>
              <a:latin typeface="+mn-lt"/>
              <a:ea typeface="+mn-ea"/>
              <a:cs typeface="+mn-cs"/>
            </a:endParaRPr>
          </a:p>
          <a:p>
            <a:r>
              <a:rPr lang="en-GB" sz="1200" kern="1200" dirty="0">
                <a:solidFill>
                  <a:schemeClr val="tx1"/>
                </a:solidFill>
                <a:effectLst/>
                <a:latin typeface="+mn-lt"/>
                <a:ea typeface="+mn-ea"/>
                <a:cs typeface="+mn-cs"/>
              </a:rPr>
              <a:t>changes in temperature and rainfall have the potential to affect crop water demand and productivity, and thus yields, both negatively and positively. We have seen that an increase in wheat yield (15-20%) and rice yield (2-5%) is expected. However, a decline in production of rice and wheat is likely in the districts of </a:t>
            </a:r>
            <a:r>
              <a:rPr lang="en-GB" sz="1200" kern="1200" dirty="0" err="1">
                <a:solidFill>
                  <a:schemeClr val="tx1"/>
                </a:solidFill>
                <a:effectLst/>
                <a:latin typeface="+mn-lt"/>
                <a:ea typeface="+mn-ea"/>
                <a:cs typeface="+mn-cs"/>
              </a:rPr>
              <a:t>Uttarkashi</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Rudraprayag</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Chamoli</a:t>
            </a:r>
            <a:r>
              <a:rPr lang="en-GB" sz="1200" kern="1200" dirty="0">
                <a:solidFill>
                  <a:schemeClr val="tx1"/>
                </a:solidFill>
                <a:effectLst/>
                <a:latin typeface="+mn-lt"/>
                <a:ea typeface="+mn-ea"/>
                <a:cs typeface="+mn-cs"/>
              </a:rPr>
              <a:t> and </a:t>
            </a:r>
            <a:r>
              <a:rPr lang="en-GB" sz="1200" kern="1200" dirty="0" err="1">
                <a:solidFill>
                  <a:schemeClr val="tx1"/>
                </a:solidFill>
                <a:effectLst/>
                <a:latin typeface="+mn-lt"/>
                <a:ea typeface="+mn-ea"/>
                <a:cs typeface="+mn-cs"/>
              </a:rPr>
              <a:t>Garhwal</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Pauri</a:t>
            </a:r>
            <a:r>
              <a:rPr lang="en-GB" sz="1200" kern="1200" dirty="0">
                <a:solidFill>
                  <a:schemeClr val="tx1"/>
                </a:solidFill>
                <a:effectLst/>
                <a:latin typeface="+mn-lt"/>
                <a:ea typeface="+mn-ea"/>
                <a:cs typeface="+mn-cs"/>
              </a:rPr>
              <a:t>) under both scenarios. Changes in climate may lead to better growing conditions in certain districts. This also means there may be opportunities to increase production and productivity of different types of crops; for example, higher temperatures allow seasonally longer plant growth for crops in cool and mountainous areas that remain at low temperatures for most of the time.  In contrast, in already warm areas, climate change can cause reduction in productivity. Shifts in crop types has already been observed at ground level, where villages are taking advantage of the opportunity to grow fruit crops such as mango  and banana to adapt to temperature increases</a:t>
            </a:r>
            <a:r>
              <a:rPr lang="en-GB" dirty="0">
                <a:effectLst/>
              </a:rPr>
              <a:t> </a:t>
            </a:r>
            <a:r>
              <a:rPr lang="en-GB" sz="1200" kern="1200" dirty="0">
                <a:solidFill>
                  <a:schemeClr val="tx1"/>
                </a:solidFill>
                <a:effectLst/>
                <a:latin typeface="+mn-lt"/>
                <a:ea typeface="+mn-ea"/>
                <a:cs typeface="+mn-cs"/>
              </a:rPr>
              <a:t> [Note that higher value crops like mango, also have deteriorate very quickly and access to markets is very important.]</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Irrigation strategies should be assessed alongside </a:t>
            </a:r>
            <a:r>
              <a:rPr lang="en-GB" sz="1200" b="1" kern="1200" dirty="0">
                <a:solidFill>
                  <a:schemeClr val="tx1"/>
                </a:solidFill>
                <a:effectLst/>
                <a:latin typeface="+mn-lt"/>
                <a:ea typeface="+mn-ea"/>
                <a:cs typeface="+mn-cs"/>
              </a:rPr>
              <a:t>further studies on crop yields in the face of climate change to evaluate whether further investment in irrigation in certain areas is warranted (</a:t>
            </a:r>
            <a:r>
              <a:rPr lang="en-GB" sz="1200" b="1" kern="1200" dirty="0" err="1">
                <a:solidFill>
                  <a:schemeClr val="tx1"/>
                </a:solidFill>
                <a:effectLst/>
                <a:latin typeface="+mn-lt"/>
                <a:ea typeface="+mn-ea"/>
                <a:cs typeface="+mn-cs"/>
              </a:rPr>
              <a:t>eg</a:t>
            </a:r>
            <a:r>
              <a:rPr lang="en-GB" sz="1200" b="1" kern="1200" dirty="0">
                <a:solidFill>
                  <a:schemeClr val="tx1"/>
                </a:solidFill>
                <a:effectLst/>
                <a:latin typeface="+mn-lt"/>
                <a:ea typeface="+mn-ea"/>
                <a:cs typeface="+mn-cs"/>
              </a:rPr>
              <a:t>. if increase in drought is projected) or if investment in drought-resistant crops will provide a better return.</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solidFill>
                <a:schemeClr val="tx1">
                  <a:lumMod val="75000"/>
                  <a:lumOff val="25000"/>
                </a:schemeClr>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dirty="0">
                <a:solidFill>
                  <a:schemeClr val="tx1">
                    <a:lumMod val="75000"/>
                    <a:lumOff val="25000"/>
                  </a:schemeClr>
                </a:solidFill>
              </a:rPr>
              <a:t>AEZ projects:</a:t>
            </a:r>
            <a:r>
              <a:rPr lang="en-GB" baseline="0" dirty="0">
                <a:solidFill>
                  <a:schemeClr val="tx1">
                    <a:lumMod val="75000"/>
                    <a:lumOff val="25000"/>
                  </a:schemeClr>
                </a:solidFill>
              </a:rPr>
              <a:t> lychees, flowers, basmati rice, medicinal and aromatic plants</a:t>
            </a:r>
            <a:endParaRPr lang="en-GB" dirty="0">
              <a:solidFill>
                <a:schemeClr val="tx1">
                  <a:lumMod val="75000"/>
                  <a:lumOff val="25000"/>
                </a:schemeClr>
              </a:solidFill>
            </a:endParaRPr>
          </a:p>
          <a:p>
            <a:endParaRPr lang="en-GB" dirty="0"/>
          </a:p>
        </p:txBody>
      </p:sp>
      <p:sp>
        <p:nvSpPr>
          <p:cNvPr id="4" name="Slide Number Placeholder 3"/>
          <p:cNvSpPr>
            <a:spLocks noGrp="1"/>
          </p:cNvSpPr>
          <p:nvPr>
            <p:ph type="sldNum" sz="quarter" idx="10"/>
          </p:nvPr>
        </p:nvSpPr>
        <p:spPr/>
        <p:txBody>
          <a:bodyPr/>
          <a:lstStyle/>
          <a:p>
            <a:fld id="{E060FA26-E821-46BB-97B2-C234CFF73294}" type="slidenum">
              <a:rPr lang="en-GB" smtClean="0"/>
              <a:t>9</a:t>
            </a:fld>
            <a:endParaRPr lang="en-GB"/>
          </a:p>
        </p:txBody>
      </p:sp>
    </p:spTree>
    <p:extLst>
      <p:ext uri="{BB962C8B-B14F-4D97-AF65-F5344CB8AC3E}">
        <p14:creationId xmlns:p14="http://schemas.microsoft.com/office/powerpoint/2010/main" val="42258498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p:cNvSpPr>
            <a:spLocks noGrp="1"/>
          </p:cNvSpPr>
          <p:nvPr>
            <p:ph type="dt" sz="half" idx="10"/>
          </p:nvPr>
        </p:nvSpPr>
        <p:spPr/>
        <p:txBody>
          <a:bodyPr/>
          <a:lstStyle/>
          <a:p>
            <a:fld id="{634384DC-66E6-44A0-AFC7-80CC6089FA6F}" type="datetimeFigureOut">
              <a:rPr lang="en-IN" smtClean="0"/>
              <a:t>08-03-2017</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2605F93-9553-4E47-93BC-AC740427293C}" type="slidenum">
              <a:rPr lang="en-IN" smtClean="0"/>
              <a:t>‹#›</a:t>
            </a:fld>
            <a:endParaRPr lang="en-IN"/>
          </a:p>
        </p:txBody>
      </p:sp>
      <p:pic>
        <p:nvPicPr>
          <p:cNvPr id="7" name="Picture 2" descr="C:\Users\User\Dropbox\Acclimatise_Style_pack\Acclimatise - Final Brand - Print\Acclimatise - Final Brand.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855197" y="373968"/>
            <a:ext cx="2592388" cy="80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555422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634384DC-66E6-44A0-AFC7-80CC6089FA6F}" type="datetimeFigureOut">
              <a:rPr lang="en-IN" smtClean="0"/>
              <a:t>08-03-2017</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2605F93-9553-4E47-93BC-AC740427293C}" type="slidenum">
              <a:rPr lang="en-IN" smtClean="0"/>
              <a:t>‹#›</a:t>
            </a:fld>
            <a:endParaRPr lang="en-IN"/>
          </a:p>
        </p:txBody>
      </p:sp>
    </p:spTree>
    <p:extLst>
      <p:ext uri="{BB962C8B-B14F-4D97-AF65-F5344CB8AC3E}">
        <p14:creationId xmlns:p14="http://schemas.microsoft.com/office/powerpoint/2010/main" val="4759376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634384DC-66E6-44A0-AFC7-80CC6089FA6F}" type="datetimeFigureOut">
              <a:rPr lang="en-IN" smtClean="0"/>
              <a:t>08-03-2017</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2605F93-9553-4E47-93BC-AC740427293C}" type="slidenum">
              <a:rPr lang="en-IN" smtClean="0"/>
              <a:t>‹#›</a:t>
            </a:fld>
            <a:endParaRPr lang="en-IN"/>
          </a:p>
        </p:txBody>
      </p:sp>
    </p:spTree>
    <p:extLst>
      <p:ext uri="{BB962C8B-B14F-4D97-AF65-F5344CB8AC3E}">
        <p14:creationId xmlns:p14="http://schemas.microsoft.com/office/powerpoint/2010/main" val="9668431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634384DC-66E6-44A0-AFC7-80CC6089FA6F}" type="datetimeFigureOut">
              <a:rPr lang="en-IN" smtClean="0"/>
              <a:t>08-03-2017</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2605F93-9553-4E47-93BC-AC740427293C}" type="slidenum">
              <a:rPr lang="en-IN" smtClean="0"/>
              <a:t>‹#›</a:t>
            </a:fld>
            <a:endParaRPr lang="en-IN"/>
          </a:p>
        </p:txBody>
      </p:sp>
      <p:pic>
        <p:nvPicPr>
          <p:cNvPr id="7" name="Picture 2" descr="C:\Users\User\Dropbox\Acclimatise_Style_pack\Acclimatise - Final Brand - Print\Acclimatise - Final Brand.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855197" y="373968"/>
            <a:ext cx="2592388" cy="80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828553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4384DC-66E6-44A0-AFC7-80CC6089FA6F}" type="datetimeFigureOut">
              <a:rPr lang="en-IN" smtClean="0"/>
              <a:t>08-03-2017</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2605F93-9553-4E47-93BC-AC740427293C}" type="slidenum">
              <a:rPr lang="en-IN" smtClean="0"/>
              <a:t>‹#›</a:t>
            </a:fld>
            <a:endParaRPr lang="en-IN"/>
          </a:p>
        </p:txBody>
      </p:sp>
      <p:pic>
        <p:nvPicPr>
          <p:cNvPr id="7" name="Picture 2" descr="C:\Users\User\Dropbox\Acclimatise_Style_pack\Acclimatise - Final Brand - Print\Acclimatise - Final Brand.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855197" y="373968"/>
            <a:ext cx="2592388" cy="80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549856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p:cNvSpPr>
            <a:spLocks noGrp="1"/>
          </p:cNvSpPr>
          <p:nvPr>
            <p:ph type="dt" sz="half" idx="10"/>
          </p:nvPr>
        </p:nvSpPr>
        <p:spPr/>
        <p:txBody>
          <a:bodyPr/>
          <a:lstStyle/>
          <a:p>
            <a:fld id="{634384DC-66E6-44A0-AFC7-80CC6089FA6F}" type="datetimeFigureOut">
              <a:rPr lang="en-IN" smtClean="0"/>
              <a:t>08-03-2017</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E2605F93-9553-4E47-93BC-AC740427293C}" type="slidenum">
              <a:rPr lang="en-IN" smtClean="0"/>
              <a:t>‹#›</a:t>
            </a:fld>
            <a:endParaRPr lang="en-IN"/>
          </a:p>
        </p:txBody>
      </p:sp>
    </p:spTree>
    <p:extLst>
      <p:ext uri="{BB962C8B-B14F-4D97-AF65-F5344CB8AC3E}">
        <p14:creationId xmlns:p14="http://schemas.microsoft.com/office/powerpoint/2010/main" val="23442277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p:cNvSpPr>
            <a:spLocks noGrp="1"/>
          </p:cNvSpPr>
          <p:nvPr>
            <p:ph type="dt" sz="half" idx="10"/>
          </p:nvPr>
        </p:nvSpPr>
        <p:spPr/>
        <p:txBody>
          <a:bodyPr/>
          <a:lstStyle/>
          <a:p>
            <a:fld id="{634384DC-66E6-44A0-AFC7-80CC6089FA6F}" type="datetimeFigureOut">
              <a:rPr lang="en-IN" smtClean="0"/>
              <a:t>08-03-2017</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E2605F93-9553-4E47-93BC-AC740427293C}" type="slidenum">
              <a:rPr lang="en-IN" smtClean="0"/>
              <a:t>‹#›</a:t>
            </a:fld>
            <a:endParaRPr lang="en-IN"/>
          </a:p>
        </p:txBody>
      </p:sp>
    </p:spTree>
    <p:extLst>
      <p:ext uri="{BB962C8B-B14F-4D97-AF65-F5344CB8AC3E}">
        <p14:creationId xmlns:p14="http://schemas.microsoft.com/office/powerpoint/2010/main" val="34074600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Date Placeholder 2"/>
          <p:cNvSpPr>
            <a:spLocks noGrp="1"/>
          </p:cNvSpPr>
          <p:nvPr>
            <p:ph type="dt" sz="half" idx="10"/>
          </p:nvPr>
        </p:nvSpPr>
        <p:spPr/>
        <p:txBody>
          <a:bodyPr/>
          <a:lstStyle/>
          <a:p>
            <a:fld id="{634384DC-66E6-44A0-AFC7-80CC6089FA6F}" type="datetimeFigureOut">
              <a:rPr lang="en-IN" smtClean="0"/>
              <a:t>08-03-2017</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E2605F93-9553-4E47-93BC-AC740427293C}" type="slidenum">
              <a:rPr lang="en-IN" smtClean="0"/>
              <a:t>‹#›</a:t>
            </a:fld>
            <a:endParaRPr lang="en-IN"/>
          </a:p>
        </p:txBody>
      </p:sp>
      <p:pic>
        <p:nvPicPr>
          <p:cNvPr id="6" name="Picture 2" descr="C:\Users\User\Dropbox\Acclimatise_Style_pack\Acclimatise - Final Brand - Print\Acclimatise - Final Brand.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855197" y="373968"/>
            <a:ext cx="2592388" cy="80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429635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4384DC-66E6-44A0-AFC7-80CC6089FA6F}" type="datetimeFigureOut">
              <a:rPr lang="en-IN" smtClean="0"/>
              <a:t>08-03-2017</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E2605F93-9553-4E47-93BC-AC740427293C}" type="slidenum">
              <a:rPr lang="en-IN" smtClean="0"/>
              <a:t>‹#›</a:t>
            </a:fld>
            <a:endParaRPr lang="en-IN"/>
          </a:p>
        </p:txBody>
      </p:sp>
    </p:spTree>
    <p:extLst>
      <p:ext uri="{BB962C8B-B14F-4D97-AF65-F5344CB8AC3E}">
        <p14:creationId xmlns:p14="http://schemas.microsoft.com/office/powerpoint/2010/main" val="26975257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34384DC-66E6-44A0-AFC7-80CC6089FA6F}" type="datetimeFigureOut">
              <a:rPr lang="en-IN" smtClean="0"/>
              <a:t>08-03-2017</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E2605F93-9553-4E47-93BC-AC740427293C}" type="slidenum">
              <a:rPr lang="en-IN" smtClean="0"/>
              <a:t>‹#›</a:t>
            </a:fld>
            <a:endParaRPr lang="en-IN"/>
          </a:p>
        </p:txBody>
      </p:sp>
    </p:spTree>
    <p:extLst>
      <p:ext uri="{BB962C8B-B14F-4D97-AF65-F5344CB8AC3E}">
        <p14:creationId xmlns:p14="http://schemas.microsoft.com/office/powerpoint/2010/main" val="34657051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34384DC-66E6-44A0-AFC7-80CC6089FA6F}" type="datetimeFigureOut">
              <a:rPr lang="en-IN" smtClean="0"/>
              <a:t>08-03-2017</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E2605F93-9553-4E47-93BC-AC740427293C}" type="slidenum">
              <a:rPr lang="en-IN" smtClean="0"/>
              <a:t>‹#›</a:t>
            </a:fld>
            <a:endParaRPr lang="en-IN"/>
          </a:p>
        </p:txBody>
      </p:sp>
    </p:spTree>
    <p:extLst>
      <p:ext uri="{BB962C8B-B14F-4D97-AF65-F5344CB8AC3E}">
        <p14:creationId xmlns:p14="http://schemas.microsoft.com/office/powerpoint/2010/main" val="11432585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4384DC-66E6-44A0-AFC7-80CC6089FA6F}" type="datetimeFigureOut">
              <a:rPr lang="en-IN" smtClean="0"/>
              <a:t>08-03-2017</a:t>
            </a:fld>
            <a:endParaRPr lang="en-I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605F93-9553-4E47-93BC-AC740427293C}" type="slidenum">
              <a:rPr lang="en-IN" smtClean="0"/>
              <a:t>‹#›</a:t>
            </a:fld>
            <a:endParaRPr lang="en-IN"/>
          </a:p>
        </p:txBody>
      </p:sp>
    </p:spTree>
    <p:extLst>
      <p:ext uri="{BB962C8B-B14F-4D97-AF65-F5344CB8AC3E}">
        <p14:creationId xmlns:p14="http://schemas.microsoft.com/office/powerpoint/2010/main" val="1779059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19428" y="1208633"/>
            <a:ext cx="10073131" cy="2387600"/>
          </a:xfrm>
        </p:spPr>
        <p:txBody>
          <a:bodyPr>
            <a:normAutofit/>
          </a:bodyPr>
          <a:lstStyle/>
          <a:p>
            <a:br>
              <a:rPr lang="en-GB" sz="4400" b="1" dirty="0">
                <a:solidFill>
                  <a:srgbClr val="961334"/>
                </a:solidFill>
                <a:latin typeface="+mn-lt"/>
              </a:rPr>
            </a:br>
            <a:r>
              <a:rPr lang="en-GB" sz="4400" b="1" dirty="0">
                <a:solidFill>
                  <a:srgbClr val="961334"/>
                </a:solidFill>
                <a:latin typeface="+mn-lt"/>
              </a:rPr>
              <a:t>Bridging Science and Policy in India’s </a:t>
            </a:r>
            <a:r>
              <a:rPr lang="en-US" sz="4400" b="1" dirty="0">
                <a:solidFill>
                  <a:srgbClr val="961334"/>
                </a:solidFill>
                <a:latin typeface="+mn-lt"/>
              </a:rPr>
              <a:t>State Action Plans on Climate Change</a:t>
            </a:r>
            <a:endParaRPr lang="en-GB" sz="4400" b="1" dirty="0">
              <a:solidFill>
                <a:srgbClr val="961334"/>
              </a:solidFill>
              <a:latin typeface="+mn-lt"/>
            </a:endParaRPr>
          </a:p>
        </p:txBody>
      </p:sp>
      <p:sp>
        <p:nvSpPr>
          <p:cNvPr id="3" name="Subtitle 2"/>
          <p:cNvSpPr>
            <a:spLocks noGrp="1"/>
          </p:cNvSpPr>
          <p:nvPr>
            <p:ph type="subTitle" idx="1"/>
          </p:nvPr>
        </p:nvSpPr>
        <p:spPr>
          <a:xfrm>
            <a:off x="517002" y="3734793"/>
            <a:ext cx="11157995" cy="912089"/>
          </a:xfrm>
        </p:spPr>
        <p:txBody>
          <a:bodyPr>
            <a:normAutofit/>
          </a:bodyPr>
          <a:lstStyle/>
          <a:p>
            <a:r>
              <a:rPr lang="en-IN" sz="2800" b="1" dirty="0">
                <a:solidFill>
                  <a:schemeClr val="bg1">
                    <a:lumMod val="65000"/>
                  </a:schemeClr>
                </a:solidFill>
              </a:rPr>
              <a:t>Case study of Uttarakhand</a:t>
            </a:r>
          </a:p>
        </p:txBody>
      </p:sp>
      <p:sp>
        <p:nvSpPr>
          <p:cNvPr id="4" name="Subtitle 2"/>
          <p:cNvSpPr txBox="1">
            <a:spLocks/>
          </p:cNvSpPr>
          <p:nvPr/>
        </p:nvSpPr>
        <p:spPr>
          <a:xfrm>
            <a:off x="1524000" y="4970171"/>
            <a:ext cx="9144000" cy="91208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IN" dirty="0"/>
              <a:t>Jennifer </a:t>
            </a:r>
            <a:r>
              <a:rPr lang="en-IN" dirty="0" err="1"/>
              <a:t>Steeves</a:t>
            </a:r>
            <a:r>
              <a:rPr lang="en-IN" dirty="0"/>
              <a:t>, Acclimatise</a:t>
            </a:r>
          </a:p>
          <a:p>
            <a:r>
              <a:rPr lang="en-IN" dirty="0"/>
              <a:t>8 March 2017</a:t>
            </a:r>
          </a:p>
          <a:p>
            <a:r>
              <a:rPr lang="en-IN" dirty="0"/>
              <a:t>IITM, Pune</a:t>
            </a:r>
          </a:p>
        </p:txBody>
      </p:sp>
    </p:spTree>
    <p:extLst>
      <p:ext uri="{BB962C8B-B14F-4D97-AF65-F5344CB8AC3E}">
        <p14:creationId xmlns:p14="http://schemas.microsoft.com/office/powerpoint/2010/main" val="29987547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rotWithShape="1">
          <a:blip r:embed="rId2"/>
          <a:srcRect l="573" t="815" r="6964"/>
          <a:stretch/>
        </p:blipFill>
        <p:spPr>
          <a:xfrm>
            <a:off x="5523004" y="0"/>
            <a:ext cx="6156102" cy="6892418"/>
          </a:xfrm>
          <a:prstGeom prst="rect">
            <a:avLst/>
          </a:prstGeom>
        </p:spPr>
      </p:pic>
      <p:sp>
        <p:nvSpPr>
          <p:cNvPr id="9" name="Rectangle 8"/>
          <p:cNvSpPr/>
          <p:nvPr/>
        </p:nvSpPr>
        <p:spPr>
          <a:xfrm>
            <a:off x="772304" y="255320"/>
            <a:ext cx="1591619" cy="523220"/>
          </a:xfrm>
          <a:prstGeom prst="rect">
            <a:avLst/>
          </a:prstGeom>
        </p:spPr>
        <p:txBody>
          <a:bodyPr wrap="square">
            <a:spAutoFit/>
          </a:bodyPr>
          <a:lstStyle/>
          <a:p>
            <a:r>
              <a:rPr lang="en-GB" sz="2800" dirty="0">
                <a:solidFill>
                  <a:srgbClr val="961334"/>
                </a:solidFill>
              </a:rPr>
              <a:t>Water</a:t>
            </a:r>
            <a:endParaRPr lang="en-GB" sz="2800" dirty="0"/>
          </a:p>
        </p:txBody>
      </p:sp>
      <p:sp>
        <p:nvSpPr>
          <p:cNvPr id="10" name="TextBox 9"/>
          <p:cNvSpPr txBox="1"/>
          <p:nvPr/>
        </p:nvSpPr>
        <p:spPr>
          <a:xfrm>
            <a:off x="204715" y="968990"/>
            <a:ext cx="4367285" cy="3000821"/>
          </a:xfrm>
          <a:prstGeom prst="rect">
            <a:avLst/>
          </a:prstGeom>
          <a:noFill/>
        </p:spPr>
        <p:txBody>
          <a:bodyPr wrap="square" rtlCol="0">
            <a:spAutoFit/>
          </a:bodyPr>
          <a:lstStyle/>
          <a:p>
            <a:r>
              <a:rPr lang="en-IN" b="1" dirty="0"/>
              <a:t>Climate Impact Areas</a:t>
            </a:r>
          </a:p>
          <a:p>
            <a:endParaRPr lang="en-IN" dirty="0"/>
          </a:p>
          <a:p>
            <a:pPr marL="342900" indent="-342900">
              <a:lnSpc>
                <a:spcPct val="150000"/>
              </a:lnSpc>
              <a:buFont typeface="+mj-lt"/>
              <a:buAutoNum type="arabicPeriod"/>
            </a:pPr>
            <a:r>
              <a:rPr lang="en-IN" dirty="0"/>
              <a:t>Seasonal changes in water availability</a:t>
            </a:r>
          </a:p>
          <a:p>
            <a:pPr marL="342900" indent="-342900">
              <a:lnSpc>
                <a:spcPct val="150000"/>
              </a:lnSpc>
              <a:buFont typeface="+mj-lt"/>
              <a:buAutoNum type="arabicPeriod"/>
            </a:pPr>
            <a:r>
              <a:rPr lang="en-IN" dirty="0"/>
              <a:t>Increased risk of flooding</a:t>
            </a:r>
          </a:p>
          <a:p>
            <a:pPr marL="342900" indent="-342900">
              <a:lnSpc>
                <a:spcPct val="150000"/>
              </a:lnSpc>
              <a:buFont typeface="+mj-lt"/>
              <a:buAutoNum type="arabicPeriod"/>
            </a:pPr>
            <a:r>
              <a:rPr lang="en-IN" dirty="0"/>
              <a:t>Potential improved stream flow</a:t>
            </a:r>
          </a:p>
          <a:p>
            <a:pPr marL="342900" indent="-342900">
              <a:lnSpc>
                <a:spcPct val="150000"/>
              </a:lnSpc>
              <a:buFont typeface="+mj-lt"/>
              <a:buAutoNum type="arabicPeriod"/>
            </a:pPr>
            <a:r>
              <a:rPr lang="en-IN" dirty="0"/>
              <a:t>Implications for management of dam infrastructure</a:t>
            </a:r>
          </a:p>
          <a:p>
            <a:endParaRPr lang="en-IN" dirty="0"/>
          </a:p>
        </p:txBody>
      </p:sp>
    </p:spTree>
    <p:extLst>
      <p:ext uri="{BB962C8B-B14F-4D97-AF65-F5344CB8AC3E}">
        <p14:creationId xmlns:p14="http://schemas.microsoft.com/office/powerpoint/2010/main" val="28944730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a:stretch>
            <a:fillRect/>
          </a:stretch>
        </p:blipFill>
        <p:spPr>
          <a:xfrm>
            <a:off x="1232116" y="193183"/>
            <a:ext cx="10580535" cy="6525378"/>
          </a:xfrm>
          <a:prstGeom prst="rect">
            <a:avLst/>
          </a:prstGeom>
        </p:spPr>
      </p:pic>
      <p:pic>
        <p:nvPicPr>
          <p:cNvPr id="4" name="Picture 2" descr="C:\Users\User\Dropbox\Acclimatise_Style_pack\Acclimatise - Final Brand - Print\Acclimatise - Final Bran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10807" y="161987"/>
            <a:ext cx="1602448" cy="496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0" y="193183"/>
            <a:ext cx="4003198" cy="566671"/>
          </a:xfrm>
        </p:spPr>
        <p:txBody>
          <a:bodyPr>
            <a:normAutofit/>
          </a:bodyPr>
          <a:lstStyle/>
          <a:p>
            <a:pPr algn="ctr"/>
            <a:r>
              <a:rPr lang="en-GB" sz="3000" b="1" dirty="0">
                <a:solidFill>
                  <a:srgbClr val="961334"/>
                </a:solidFill>
                <a:latin typeface="+mn-lt"/>
              </a:rPr>
              <a:t>Agenda for Action</a:t>
            </a:r>
            <a:endParaRPr lang="en-IN" sz="3000" dirty="0">
              <a:solidFill>
                <a:srgbClr val="961334"/>
              </a:solidFill>
              <a:latin typeface="+mn-lt"/>
            </a:endParaRPr>
          </a:p>
        </p:txBody>
      </p:sp>
    </p:spTree>
    <p:extLst>
      <p:ext uri="{BB962C8B-B14F-4D97-AF65-F5344CB8AC3E}">
        <p14:creationId xmlns:p14="http://schemas.microsoft.com/office/powerpoint/2010/main" val="17371173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400" b="1" dirty="0">
                <a:solidFill>
                  <a:srgbClr val="961334"/>
                </a:solidFill>
                <a:latin typeface="+mn-lt"/>
              </a:rPr>
              <a:t>Agenda</a:t>
            </a:r>
            <a:r>
              <a:rPr lang="en-GB" b="1" dirty="0">
                <a:solidFill>
                  <a:srgbClr val="961334"/>
                </a:solidFill>
              </a:rPr>
              <a:t> </a:t>
            </a:r>
            <a:r>
              <a:rPr lang="en-GB" sz="3400" b="1" dirty="0">
                <a:solidFill>
                  <a:srgbClr val="961334"/>
                </a:solidFill>
                <a:latin typeface="+mn-lt"/>
              </a:rPr>
              <a:t>for Climate Action</a:t>
            </a:r>
            <a:br>
              <a:rPr lang="en-IN" sz="3400" b="1" dirty="0">
                <a:solidFill>
                  <a:srgbClr val="961334"/>
                </a:solidFill>
                <a:latin typeface="+mn-lt"/>
              </a:rPr>
            </a:br>
            <a:endParaRPr lang="en-US" sz="3400" b="1" dirty="0">
              <a:solidFill>
                <a:srgbClr val="961334"/>
              </a:solidFill>
              <a:latin typeface="+mn-lt"/>
            </a:endParaRPr>
          </a:p>
        </p:txBody>
      </p:sp>
      <p:pic>
        <p:nvPicPr>
          <p:cNvPr id="4" name="Picture 3"/>
          <p:cNvPicPr>
            <a:picLocks noChangeAspect="1"/>
          </p:cNvPicPr>
          <p:nvPr/>
        </p:nvPicPr>
        <p:blipFill rotWithShape="1">
          <a:blip r:embed="rId2"/>
          <a:srcRect l="34183" t="11263" r="32643" b="7159"/>
          <a:stretch/>
        </p:blipFill>
        <p:spPr>
          <a:xfrm rot="21264591">
            <a:off x="336884" y="2239631"/>
            <a:ext cx="2754114" cy="3807863"/>
          </a:xfrm>
          <a:prstGeom prst="rect">
            <a:avLst/>
          </a:prstGeom>
          <a:ln>
            <a:solidFill>
              <a:schemeClr val="tx1"/>
            </a:solidFill>
          </a:ln>
        </p:spPr>
      </p:pic>
      <p:pic>
        <p:nvPicPr>
          <p:cNvPr id="5" name="Picture 4"/>
          <p:cNvPicPr>
            <a:picLocks noChangeAspect="1"/>
          </p:cNvPicPr>
          <p:nvPr/>
        </p:nvPicPr>
        <p:blipFill rotWithShape="1">
          <a:blip r:embed="rId3"/>
          <a:srcRect l="34904" t="12032" r="32933" b="7672"/>
          <a:stretch/>
        </p:blipFill>
        <p:spPr>
          <a:xfrm rot="21285127">
            <a:off x="2243155" y="2934049"/>
            <a:ext cx="2712950" cy="3807863"/>
          </a:xfrm>
          <a:prstGeom prst="rect">
            <a:avLst/>
          </a:prstGeom>
          <a:solidFill>
            <a:schemeClr val="bg1"/>
          </a:solidFill>
          <a:ln>
            <a:solidFill>
              <a:schemeClr val="tx1"/>
            </a:solidFill>
          </a:ln>
        </p:spPr>
      </p:pic>
      <p:pic>
        <p:nvPicPr>
          <p:cNvPr id="6" name="Picture 5"/>
          <p:cNvPicPr>
            <a:picLocks noChangeAspect="1"/>
          </p:cNvPicPr>
          <p:nvPr/>
        </p:nvPicPr>
        <p:blipFill rotWithShape="1">
          <a:blip r:embed="rId4"/>
          <a:srcRect l="34606" t="11444" r="33026" b="6880"/>
          <a:stretch/>
        </p:blipFill>
        <p:spPr>
          <a:xfrm rot="21377332">
            <a:off x="4270399" y="1838578"/>
            <a:ext cx="2697584" cy="3827061"/>
          </a:xfrm>
          <a:prstGeom prst="rect">
            <a:avLst/>
          </a:prstGeom>
          <a:ln>
            <a:solidFill>
              <a:schemeClr val="tx1"/>
            </a:solidFill>
          </a:ln>
        </p:spPr>
      </p:pic>
      <p:pic>
        <p:nvPicPr>
          <p:cNvPr id="7" name="Picture 6"/>
          <p:cNvPicPr>
            <a:picLocks noChangeAspect="1"/>
          </p:cNvPicPr>
          <p:nvPr/>
        </p:nvPicPr>
        <p:blipFill rotWithShape="1">
          <a:blip r:embed="rId5"/>
          <a:srcRect l="34605" t="11911" r="32769" b="6645"/>
          <a:stretch/>
        </p:blipFill>
        <p:spPr>
          <a:xfrm rot="336822">
            <a:off x="6611863" y="2169412"/>
            <a:ext cx="2713206" cy="3807863"/>
          </a:xfrm>
          <a:prstGeom prst="rect">
            <a:avLst/>
          </a:prstGeom>
          <a:ln>
            <a:solidFill>
              <a:schemeClr val="tx1"/>
            </a:solidFill>
          </a:ln>
        </p:spPr>
      </p:pic>
      <p:pic>
        <p:nvPicPr>
          <p:cNvPr id="8" name="Picture 7"/>
          <p:cNvPicPr>
            <a:picLocks noChangeAspect="1"/>
          </p:cNvPicPr>
          <p:nvPr/>
        </p:nvPicPr>
        <p:blipFill rotWithShape="1">
          <a:blip r:embed="rId6"/>
          <a:srcRect l="34342" t="11677" r="32895" b="6880"/>
          <a:stretch/>
        </p:blipFill>
        <p:spPr>
          <a:xfrm rot="21420170">
            <a:off x="9192126" y="2525251"/>
            <a:ext cx="2766297" cy="3866148"/>
          </a:xfrm>
          <a:prstGeom prst="rect">
            <a:avLst/>
          </a:prstGeom>
          <a:ln>
            <a:solidFill>
              <a:schemeClr val="tx1"/>
            </a:solidFill>
          </a:ln>
        </p:spPr>
      </p:pic>
    </p:spTree>
    <p:extLst>
      <p:ext uri="{BB962C8B-B14F-4D97-AF65-F5344CB8AC3E}">
        <p14:creationId xmlns:p14="http://schemas.microsoft.com/office/powerpoint/2010/main" val="38558576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5164" y="1204693"/>
            <a:ext cx="10515600" cy="855600"/>
          </a:xfrm>
        </p:spPr>
        <p:txBody>
          <a:bodyPr>
            <a:normAutofit fontScale="90000"/>
          </a:bodyPr>
          <a:lstStyle/>
          <a:p>
            <a:pPr algn="ctr"/>
            <a:r>
              <a:rPr lang="en-GB" sz="4000" b="1" dirty="0">
                <a:solidFill>
                  <a:srgbClr val="961334"/>
                </a:solidFill>
                <a:latin typeface="+mn-lt"/>
              </a:rPr>
              <a:t>Agenda for Climate Action: </a:t>
            </a:r>
            <a:r>
              <a:rPr lang="en-GB" sz="4000" dirty="0">
                <a:solidFill>
                  <a:srgbClr val="961334"/>
                </a:solidFill>
                <a:latin typeface="+mn-lt"/>
              </a:rPr>
              <a:t>Next steps for all sectors</a:t>
            </a:r>
            <a:endParaRPr lang="en-IN" sz="4000" dirty="0">
              <a:solidFill>
                <a:srgbClr val="961334"/>
              </a:solidFill>
              <a:latin typeface="+mn-lt"/>
            </a:endParaRPr>
          </a:p>
        </p:txBody>
      </p:sp>
      <p:sp>
        <p:nvSpPr>
          <p:cNvPr id="3" name="Content Placeholder 2"/>
          <p:cNvSpPr>
            <a:spLocks noGrp="1"/>
          </p:cNvSpPr>
          <p:nvPr>
            <p:ph idx="1"/>
          </p:nvPr>
        </p:nvSpPr>
        <p:spPr>
          <a:xfrm>
            <a:off x="931985" y="2060293"/>
            <a:ext cx="10515600" cy="4223275"/>
          </a:xfrm>
        </p:spPr>
        <p:txBody>
          <a:bodyPr>
            <a:normAutofit lnSpcReduction="10000"/>
          </a:bodyPr>
          <a:lstStyle/>
          <a:p>
            <a:pPr lvl="0">
              <a:lnSpc>
                <a:spcPct val="150000"/>
              </a:lnSpc>
            </a:pPr>
            <a:r>
              <a:rPr lang="en-GB" b="1" dirty="0">
                <a:solidFill>
                  <a:schemeClr val="tx1">
                    <a:lumMod val="75000"/>
                    <a:lumOff val="25000"/>
                  </a:schemeClr>
                </a:solidFill>
              </a:rPr>
              <a:t>On-ground research </a:t>
            </a:r>
            <a:r>
              <a:rPr lang="en-GB" dirty="0"/>
              <a:t>to validate VRA results</a:t>
            </a:r>
            <a:endParaRPr lang="en-IN" dirty="0"/>
          </a:p>
          <a:p>
            <a:pPr lvl="0">
              <a:lnSpc>
                <a:spcPct val="150000"/>
              </a:lnSpc>
            </a:pPr>
            <a:r>
              <a:rPr lang="en-GB" dirty="0"/>
              <a:t>Targeted </a:t>
            </a:r>
            <a:r>
              <a:rPr lang="en-GB" b="1" dirty="0">
                <a:solidFill>
                  <a:schemeClr val="tx1">
                    <a:lumMod val="75000"/>
                    <a:lumOff val="25000"/>
                  </a:schemeClr>
                </a:solidFill>
              </a:rPr>
              <a:t>impact assessments</a:t>
            </a:r>
            <a:endParaRPr lang="en-IN" b="1" dirty="0">
              <a:solidFill>
                <a:schemeClr val="tx1">
                  <a:lumMod val="75000"/>
                  <a:lumOff val="25000"/>
                </a:schemeClr>
              </a:solidFill>
            </a:endParaRPr>
          </a:p>
          <a:p>
            <a:pPr lvl="0">
              <a:lnSpc>
                <a:spcPct val="150000"/>
              </a:lnSpc>
            </a:pPr>
            <a:r>
              <a:rPr lang="en-GB" b="1" dirty="0">
                <a:solidFill>
                  <a:schemeClr val="tx1">
                    <a:lumMod val="75000"/>
                    <a:lumOff val="25000"/>
                  </a:schemeClr>
                </a:solidFill>
              </a:rPr>
              <a:t>Review and update policy objectives</a:t>
            </a:r>
            <a:r>
              <a:rPr lang="en-GB" dirty="0"/>
              <a:t>, in line with climate evidence</a:t>
            </a:r>
          </a:p>
          <a:p>
            <a:pPr lvl="0">
              <a:lnSpc>
                <a:spcPct val="150000"/>
              </a:lnSpc>
            </a:pPr>
            <a:r>
              <a:rPr lang="en-GB" b="1" dirty="0">
                <a:solidFill>
                  <a:schemeClr val="tx1">
                    <a:lumMod val="75000"/>
                    <a:lumOff val="25000"/>
                  </a:schemeClr>
                </a:solidFill>
              </a:rPr>
              <a:t>Further research </a:t>
            </a:r>
            <a:r>
              <a:rPr lang="en-GB" dirty="0"/>
              <a:t>in the areas of VRA limitations</a:t>
            </a:r>
          </a:p>
          <a:p>
            <a:pPr lvl="0">
              <a:lnSpc>
                <a:spcPct val="150000"/>
              </a:lnSpc>
            </a:pPr>
            <a:r>
              <a:rPr lang="en-GB" b="1" dirty="0">
                <a:solidFill>
                  <a:schemeClr val="tx1">
                    <a:lumMod val="75000"/>
                    <a:lumOff val="25000"/>
                  </a:schemeClr>
                </a:solidFill>
              </a:rPr>
              <a:t>Use adaptive management</a:t>
            </a:r>
            <a:r>
              <a:rPr lang="en-GB" dirty="0"/>
              <a:t>, options flexible and robust against a range of future climate outcomes</a:t>
            </a:r>
            <a:endParaRPr lang="en-IN" dirty="0"/>
          </a:p>
          <a:p>
            <a:endParaRPr lang="en-IN" dirty="0">
              <a:solidFill>
                <a:schemeClr val="tx1">
                  <a:lumMod val="50000"/>
                  <a:lumOff val="50000"/>
                </a:schemeClr>
              </a:solidFill>
            </a:endParaRPr>
          </a:p>
        </p:txBody>
      </p:sp>
      <p:pic>
        <p:nvPicPr>
          <p:cNvPr id="4" name="Picture 2" descr="C:\Users\User\Dropbox\Acclimatise_Style_pack\Acclimatise - Final Brand - Print\Acclimatise - Final Bran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55197" y="373968"/>
            <a:ext cx="2592388" cy="80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603493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br>
              <a:rPr lang="en-GB" sz="4000" b="1" dirty="0">
                <a:solidFill>
                  <a:srgbClr val="961334"/>
                </a:solidFill>
                <a:latin typeface="+mn-lt"/>
              </a:rPr>
            </a:br>
            <a:r>
              <a:rPr lang="en-GB" sz="4000" b="1" dirty="0">
                <a:solidFill>
                  <a:srgbClr val="961334"/>
                </a:solidFill>
                <a:latin typeface="+mn-lt"/>
              </a:rPr>
              <a:t>Decision-making in the face of uncertainty</a:t>
            </a:r>
          </a:p>
        </p:txBody>
      </p:sp>
      <p:pic>
        <p:nvPicPr>
          <p:cNvPr id="57345" name="Picture 5"/>
          <p:cNvPicPr>
            <a:picLocks noChangeAspect="1" noChangeArrowheads="1"/>
          </p:cNvPicPr>
          <p:nvPr/>
        </p:nvPicPr>
        <p:blipFill>
          <a:blip r:embed="rId3" cstate="email"/>
          <a:srcRect/>
          <a:stretch>
            <a:fillRect/>
          </a:stretch>
        </p:blipFill>
        <p:spPr bwMode="auto">
          <a:xfrm>
            <a:off x="-27549" y="1551671"/>
            <a:ext cx="7722311" cy="4417808"/>
          </a:xfrm>
          <a:prstGeom prst="rect">
            <a:avLst/>
          </a:prstGeom>
          <a:noFill/>
          <a:ln w="9525">
            <a:noFill/>
            <a:miter lim="800000"/>
            <a:headEnd/>
            <a:tailEnd/>
          </a:ln>
        </p:spPr>
      </p:pic>
      <p:sp>
        <p:nvSpPr>
          <p:cNvPr id="5" name="TextBox 4"/>
          <p:cNvSpPr txBox="1"/>
          <p:nvPr/>
        </p:nvSpPr>
        <p:spPr>
          <a:xfrm>
            <a:off x="6288021" y="6327956"/>
            <a:ext cx="3456384" cy="369332"/>
          </a:xfrm>
          <a:prstGeom prst="rect">
            <a:avLst/>
          </a:prstGeom>
          <a:noFill/>
        </p:spPr>
        <p:txBody>
          <a:bodyPr wrap="square" rtlCol="0">
            <a:spAutoFit/>
          </a:bodyPr>
          <a:lstStyle/>
          <a:p>
            <a:r>
              <a:rPr lang="en-GB" dirty="0"/>
              <a:t>(</a:t>
            </a:r>
            <a:r>
              <a:rPr lang="en-GB" dirty="0" err="1"/>
              <a:t>Wilby</a:t>
            </a:r>
            <a:r>
              <a:rPr lang="en-GB" dirty="0"/>
              <a:t> and Dessai, 2010)</a:t>
            </a:r>
          </a:p>
        </p:txBody>
      </p:sp>
      <p:sp>
        <p:nvSpPr>
          <p:cNvPr id="7" name="Content Placeholder 5"/>
          <p:cNvSpPr txBox="1">
            <a:spLocks/>
          </p:cNvSpPr>
          <p:nvPr/>
        </p:nvSpPr>
        <p:spPr bwMode="auto">
          <a:xfrm>
            <a:off x="6768074" y="2132956"/>
            <a:ext cx="5280587" cy="3960341"/>
          </a:xfrm>
          <a:prstGeom prst="rect">
            <a:avLst/>
          </a:prstGeom>
          <a:noFill/>
          <a:ln w="9525">
            <a:noFill/>
            <a:miter lim="800000"/>
            <a:headEnd/>
            <a:tailEnd/>
          </a:ln>
        </p:spPr>
        <p:txBody>
          <a:bodyPr/>
          <a:lstStyle/>
          <a:p>
            <a:pPr marL="342900" indent="-342900">
              <a:spcBef>
                <a:spcPct val="20000"/>
              </a:spcBef>
              <a:buFont typeface="Arial" charset="0"/>
              <a:buChar char="•"/>
            </a:pPr>
            <a:r>
              <a:rPr lang="en-GB" sz="2800" b="1" dirty="0">
                <a:solidFill>
                  <a:srgbClr val="961334"/>
                </a:solidFill>
                <a:latin typeface="Calibri" pitchFamily="34" charset="0"/>
              </a:rPr>
              <a:t>Focus on robustness to today’s and tomorrow's potential climate </a:t>
            </a:r>
            <a:r>
              <a:rPr lang="en-GB" sz="2800" dirty="0">
                <a:solidFill>
                  <a:srgbClr val="4D4D4F"/>
                </a:solidFill>
                <a:latin typeface="Calibri" pitchFamily="34" charset="0"/>
              </a:rPr>
              <a:t>–</a:t>
            </a:r>
            <a:r>
              <a:rPr lang="en-GB" sz="2800" b="1" dirty="0">
                <a:solidFill>
                  <a:srgbClr val="4D4D4F"/>
                </a:solidFill>
                <a:latin typeface="Calibri" pitchFamily="34" charset="0"/>
              </a:rPr>
              <a:t> </a:t>
            </a:r>
            <a:r>
              <a:rPr lang="en-GB" sz="2800" dirty="0">
                <a:solidFill>
                  <a:srgbClr val="4D4D4F"/>
                </a:solidFill>
                <a:latin typeface="Calibri" pitchFamily="34" charset="0"/>
              </a:rPr>
              <a:t>not necessarily the ‘optimal’ solution</a:t>
            </a:r>
          </a:p>
          <a:p>
            <a:pPr marL="342900" indent="-342900">
              <a:spcBef>
                <a:spcPct val="20000"/>
              </a:spcBef>
              <a:buFont typeface="Arial" charset="0"/>
              <a:buChar char="•"/>
            </a:pPr>
            <a:endParaRPr lang="en-GB" sz="2800" dirty="0">
              <a:latin typeface="Calibri" pitchFamily="34" charset="0"/>
            </a:endParaRPr>
          </a:p>
        </p:txBody>
      </p:sp>
    </p:spTree>
    <p:extLst>
      <p:ext uri="{BB962C8B-B14F-4D97-AF65-F5344CB8AC3E}">
        <p14:creationId xmlns:p14="http://schemas.microsoft.com/office/powerpoint/2010/main" val="26983613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br>
              <a:rPr lang="en-US" sz="4000" b="1" dirty="0">
                <a:solidFill>
                  <a:srgbClr val="961334"/>
                </a:solidFill>
                <a:latin typeface="+mn-lt"/>
              </a:rPr>
            </a:br>
            <a:r>
              <a:rPr lang="en-US" sz="4000" b="1" dirty="0">
                <a:solidFill>
                  <a:srgbClr val="961334"/>
                </a:solidFill>
                <a:latin typeface="+mn-lt"/>
              </a:rPr>
              <a:t>Key insights</a:t>
            </a:r>
          </a:p>
        </p:txBody>
      </p:sp>
      <p:sp>
        <p:nvSpPr>
          <p:cNvPr id="3" name="Content Placeholder 2"/>
          <p:cNvSpPr>
            <a:spLocks noGrp="1"/>
          </p:cNvSpPr>
          <p:nvPr>
            <p:ph idx="1"/>
          </p:nvPr>
        </p:nvSpPr>
        <p:spPr/>
        <p:txBody>
          <a:bodyPr>
            <a:normAutofit fontScale="92500"/>
          </a:bodyPr>
          <a:lstStyle/>
          <a:p>
            <a:pPr marL="514350" indent="-514350">
              <a:buFont typeface="+mj-lt"/>
              <a:buAutoNum type="arabicPeriod"/>
            </a:pPr>
            <a:r>
              <a:rPr lang="en-US" dirty="0"/>
              <a:t>VRA results provide an </a:t>
            </a:r>
            <a:r>
              <a:rPr lang="en-US" b="1" dirty="0"/>
              <a:t>evidence base </a:t>
            </a:r>
            <a:r>
              <a:rPr lang="en-US" dirty="0"/>
              <a:t>to guide policy and planning, determine where to invest limited resources, support funding requests</a:t>
            </a:r>
          </a:p>
          <a:p>
            <a:pPr marL="514350" indent="-514350">
              <a:buFont typeface="+mj-lt"/>
              <a:buAutoNum type="arabicPeriod"/>
            </a:pPr>
            <a:r>
              <a:rPr lang="en-US" dirty="0"/>
              <a:t>VRA results require significant interpretation to be </a:t>
            </a:r>
            <a:r>
              <a:rPr lang="en-US" b="1" dirty="0"/>
              <a:t>useful to decision-makers</a:t>
            </a:r>
            <a:r>
              <a:rPr lang="en-US" dirty="0"/>
              <a:t> (Agenda for Climate Action)</a:t>
            </a:r>
          </a:p>
          <a:p>
            <a:pPr marL="514350" indent="-514350">
              <a:buFont typeface="+mj-lt"/>
              <a:buAutoNum type="arabicPeriod"/>
            </a:pPr>
            <a:r>
              <a:rPr lang="en-US" dirty="0"/>
              <a:t>Next step is </a:t>
            </a:r>
            <a:r>
              <a:rPr lang="en-US" b="1" dirty="0"/>
              <a:t>prioritization</a:t>
            </a:r>
            <a:r>
              <a:rPr lang="en-US" dirty="0"/>
              <a:t> of specific actions for implementation given limited resources -&gt; co-benefits approach</a:t>
            </a:r>
          </a:p>
          <a:p>
            <a:pPr marL="514350" indent="-514350">
              <a:buFont typeface="+mj-lt"/>
              <a:buAutoNum type="arabicPeriod"/>
            </a:pPr>
            <a:r>
              <a:rPr lang="en-US" b="1" dirty="0"/>
              <a:t>On-ground adaptation actions </a:t>
            </a:r>
            <a:r>
              <a:rPr lang="en-US" dirty="0"/>
              <a:t>cannot be directly derived from VRA results, at their current level of specificity</a:t>
            </a:r>
            <a:endParaRPr lang="en-US" b="1" dirty="0"/>
          </a:p>
          <a:p>
            <a:pPr marL="514350" indent="-514350">
              <a:buFont typeface="+mj-lt"/>
              <a:buAutoNum type="arabicPeriod"/>
            </a:pPr>
            <a:r>
              <a:rPr lang="en-US" b="1" dirty="0"/>
              <a:t>Further</a:t>
            </a:r>
            <a:r>
              <a:rPr lang="en-US" dirty="0"/>
              <a:t> </a:t>
            </a:r>
            <a:r>
              <a:rPr lang="en-US" b="1" dirty="0"/>
              <a:t>research</a:t>
            </a:r>
            <a:r>
              <a:rPr lang="en-US" dirty="0"/>
              <a:t> is required to validate model-based results, overcome VRA limitations</a:t>
            </a:r>
          </a:p>
          <a:p>
            <a:pPr marL="0" indent="0">
              <a:buNone/>
            </a:pPr>
            <a:endParaRPr lang="en-US" dirty="0"/>
          </a:p>
          <a:p>
            <a:endParaRPr lang="en-US" dirty="0"/>
          </a:p>
          <a:p>
            <a:endParaRPr lang="en-US" dirty="0"/>
          </a:p>
        </p:txBody>
      </p:sp>
    </p:spTree>
    <p:extLst>
      <p:ext uri="{BB962C8B-B14F-4D97-AF65-F5344CB8AC3E}">
        <p14:creationId xmlns:p14="http://schemas.microsoft.com/office/powerpoint/2010/main" val="19653106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br>
              <a:rPr lang="en-US" sz="4000" b="1" dirty="0">
                <a:solidFill>
                  <a:srgbClr val="961334"/>
                </a:solidFill>
                <a:latin typeface="+mn-lt"/>
              </a:rPr>
            </a:br>
            <a:r>
              <a:rPr lang="en-US" sz="4000" b="1" dirty="0">
                <a:solidFill>
                  <a:srgbClr val="961334"/>
                </a:solidFill>
                <a:latin typeface="+mn-lt"/>
              </a:rPr>
              <a:t>International policy implications</a:t>
            </a:r>
          </a:p>
        </p:txBody>
      </p:sp>
      <p:sp>
        <p:nvSpPr>
          <p:cNvPr id="3" name="Content Placeholder 2"/>
          <p:cNvSpPr>
            <a:spLocks noGrp="1"/>
          </p:cNvSpPr>
          <p:nvPr>
            <p:ph idx="1"/>
          </p:nvPr>
        </p:nvSpPr>
        <p:spPr/>
        <p:txBody>
          <a:bodyPr/>
          <a:lstStyle/>
          <a:p>
            <a:r>
              <a:rPr lang="en-US" dirty="0"/>
              <a:t>All states’ VRAs do not follow a consistent framework, which presents a challenge in aggregating data and providing a standardized picture of vulnerability across the country</a:t>
            </a:r>
          </a:p>
          <a:p>
            <a:pPr lvl="1"/>
            <a:r>
              <a:rPr lang="en-US" dirty="0"/>
              <a:t>This creates a challenge for implementing India’s Nationally Determined Contribution (NDC) – how to measure vulnerability reduction?</a:t>
            </a:r>
          </a:p>
          <a:p>
            <a:pPr marL="0" indent="0">
              <a:buNone/>
            </a:pPr>
            <a:endParaRPr lang="en-US" dirty="0"/>
          </a:p>
        </p:txBody>
      </p:sp>
    </p:spTree>
    <p:extLst>
      <p:ext uri="{BB962C8B-B14F-4D97-AF65-F5344CB8AC3E}">
        <p14:creationId xmlns:p14="http://schemas.microsoft.com/office/powerpoint/2010/main" val="31932100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br>
              <a:rPr lang="en-US" sz="3400" b="1" dirty="0">
                <a:solidFill>
                  <a:srgbClr val="961334"/>
                </a:solidFill>
                <a:latin typeface="+mn-lt"/>
              </a:rPr>
            </a:br>
            <a:r>
              <a:rPr lang="en-US" sz="4000" b="1" dirty="0">
                <a:solidFill>
                  <a:srgbClr val="961334"/>
                </a:solidFill>
                <a:latin typeface="+mn-lt"/>
              </a:rPr>
              <a:t>Questions for reflection</a:t>
            </a:r>
          </a:p>
        </p:txBody>
      </p:sp>
      <p:sp>
        <p:nvSpPr>
          <p:cNvPr id="3" name="Content Placeholder 2"/>
          <p:cNvSpPr>
            <a:spLocks noGrp="1"/>
          </p:cNvSpPr>
          <p:nvPr>
            <p:ph idx="1"/>
          </p:nvPr>
        </p:nvSpPr>
        <p:spPr/>
        <p:txBody>
          <a:bodyPr>
            <a:normAutofit/>
          </a:bodyPr>
          <a:lstStyle/>
          <a:p>
            <a:r>
              <a:rPr lang="en-US" dirty="0"/>
              <a:t>How can we bridge the gap between VRA results and implementation of climate action on the ground?</a:t>
            </a:r>
          </a:p>
          <a:p>
            <a:r>
              <a:rPr lang="en-US" dirty="0"/>
              <a:t>Is the evidence base produced by a VRA robust enough to support proposals for climate finance?</a:t>
            </a:r>
          </a:p>
          <a:p>
            <a:endParaRPr lang="en-US" dirty="0"/>
          </a:p>
          <a:p>
            <a:endParaRPr lang="en-US" dirty="0"/>
          </a:p>
        </p:txBody>
      </p:sp>
    </p:spTree>
    <p:extLst>
      <p:ext uri="{BB962C8B-B14F-4D97-AF65-F5344CB8AC3E}">
        <p14:creationId xmlns:p14="http://schemas.microsoft.com/office/powerpoint/2010/main" val="12104745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15589" y="2627062"/>
            <a:ext cx="2755232" cy="1325563"/>
          </a:xfrm>
        </p:spPr>
        <p:txBody>
          <a:bodyPr>
            <a:normAutofit/>
          </a:bodyPr>
          <a:lstStyle/>
          <a:p>
            <a:r>
              <a:rPr lang="en-US" sz="3600" b="1" dirty="0">
                <a:solidFill>
                  <a:srgbClr val="961334"/>
                </a:solidFill>
                <a:latin typeface="+mn-lt"/>
              </a:rPr>
              <a:t>Thank you!</a:t>
            </a:r>
          </a:p>
        </p:txBody>
      </p:sp>
    </p:spTree>
    <p:extLst>
      <p:ext uri="{BB962C8B-B14F-4D97-AF65-F5344CB8AC3E}">
        <p14:creationId xmlns:p14="http://schemas.microsoft.com/office/powerpoint/2010/main" val="8709642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solidFill>
                  <a:srgbClr val="961334"/>
                </a:solidFill>
                <a:latin typeface="+mn-lt"/>
              </a:rPr>
              <a:t>Backup slides</a:t>
            </a:r>
          </a:p>
        </p:txBody>
      </p:sp>
    </p:spTree>
    <p:extLst>
      <p:ext uri="{BB962C8B-B14F-4D97-AF65-F5344CB8AC3E}">
        <p14:creationId xmlns:p14="http://schemas.microsoft.com/office/powerpoint/2010/main" val="6960447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br>
              <a:rPr lang="en-US" sz="4000" b="1" dirty="0">
                <a:solidFill>
                  <a:srgbClr val="961334"/>
                </a:solidFill>
                <a:latin typeface="+mn-lt"/>
              </a:rPr>
            </a:br>
            <a:r>
              <a:rPr lang="en-US" sz="4000" b="1" dirty="0">
                <a:solidFill>
                  <a:srgbClr val="961334"/>
                </a:solidFill>
                <a:latin typeface="+mn-lt"/>
              </a:rPr>
              <a:t>Today’s presentation</a:t>
            </a:r>
          </a:p>
        </p:txBody>
      </p:sp>
      <p:sp>
        <p:nvSpPr>
          <p:cNvPr id="3" name="Content Placeholder 2"/>
          <p:cNvSpPr>
            <a:spLocks noGrp="1"/>
          </p:cNvSpPr>
          <p:nvPr>
            <p:ph idx="1"/>
          </p:nvPr>
        </p:nvSpPr>
        <p:spPr/>
        <p:txBody>
          <a:bodyPr/>
          <a:lstStyle/>
          <a:p>
            <a:r>
              <a:rPr lang="en-US" dirty="0"/>
              <a:t>Current context of state climate plans in India</a:t>
            </a:r>
          </a:p>
          <a:p>
            <a:r>
              <a:rPr lang="en-US" dirty="0"/>
              <a:t>Case study Uttarakhand (video)</a:t>
            </a:r>
          </a:p>
          <a:p>
            <a:r>
              <a:rPr lang="en-US" dirty="0"/>
              <a:t>Agenda for Climate Action – snapshot of agriculture sector</a:t>
            </a:r>
          </a:p>
          <a:p>
            <a:r>
              <a:rPr lang="en-US" dirty="0"/>
              <a:t>Next steps for Uttarakhand</a:t>
            </a:r>
          </a:p>
          <a:p>
            <a:r>
              <a:rPr lang="en-US" dirty="0"/>
              <a:t>Key insights from VRA process</a:t>
            </a:r>
          </a:p>
        </p:txBody>
      </p:sp>
    </p:spTree>
    <p:extLst>
      <p:ext uri="{BB962C8B-B14F-4D97-AF65-F5344CB8AC3E}">
        <p14:creationId xmlns:p14="http://schemas.microsoft.com/office/powerpoint/2010/main" val="35026277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b="1" dirty="0">
                <a:solidFill>
                  <a:srgbClr val="961334"/>
                </a:solidFill>
                <a:latin typeface="+mn-lt"/>
              </a:rPr>
              <a:t>Sectors addressed by the VRA</a:t>
            </a:r>
          </a:p>
        </p:txBody>
      </p:sp>
      <p:sp>
        <p:nvSpPr>
          <p:cNvPr id="3" name="Content Placeholder 2"/>
          <p:cNvSpPr>
            <a:spLocks noGrp="1"/>
          </p:cNvSpPr>
          <p:nvPr>
            <p:ph idx="1"/>
          </p:nvPr>
        </p:nvSpPr>
        <p:spPr/>
        <p:txBody>
          <a:bodyPr>
            <a:normAutofit/>
          </a:bodyPr>
          <a:lstStyle/>
          <a:p>
            <a:pPr lvl="1">
              <a:lnSpc>
                <a:spcPct val="150000"/>
              </a:lnSpc>
            </a:pPr>
            <a:r>
              <a:rPr lang="en-GB" sz="2800" b="1" dirty="0">
                <a:solidFill>
                  <a:schemeClr val="tx1">
                    <a:lumMod val="75000"/>
                    <a:lumOff val="25000"/>
                  </a:schemeClr>
                </a:solidFill>
              </a:rPr>
              <a:t>Agriculture</a:t>
            </a:r>
          </a:p>
          <a:p>
            <a:pPr lvl="1">
              <a:lnSpc>
                <a:spcPct val="150000"/>
              </a:lnSpc>
            </a:pPr>
            <a:r>
              <a:rPr lang="en-GB" sz="2800" b="1" dirty="0">
                <a:solidFill>
                  <a:schemeClr val="tx1">
                    <a:lumMod val="75000"/>
                    <a:lumOff val="25000"/>
                  </a:schemeClr>
                </a:solidFill>
              </a:rPr>
              <a:t>Water</a:t>
            </a:r>
          </a:p>
          <a:p>
            <a:pPr lvl="1">
              <a:lnSpc>
                <a:spcPct val="150000"/>
              </a:lnSpc>
            </a:pPr>
            <a:r>
              <a:rPr lang="en-GB" sz="2800" b="1" dirty="0">
                <a:solidFill>
                  <a:schemeClr val="tx1">
                    <a:lumMod val="75000"/>
                    <a:lumOff val="25000"/>
                  </a:schemeClr>
                </a:solidFill>
              </a:rPr>
              <a:t>Health</a:t>
            </a:r>
          </a:p>
          <a:p>
            <a:pPr lvl="1">
              <a:lnSpc>
                <a:spcPct val="150000"/>
              </a:lnSpc>
            </a:pPr>
            <a:r>
              <a:rPr lang="en-GB" sz="2800" b="1" dirty="0">
                <a:solidFill>
                  <a:schemeClr val="tx1">
                    <a:lumMod val="75000"/>
                    <a:lumOff val="25000"/>
                  </a:schemeClr>
                </a:solidFill>
              </a:rPr>
              <a:t>Forestry</a:t>
            </a:r>
          </a:p>
          <a:p>
            <a:pPr lvl="1">
              <a:lnSpc>
                <a:spcPct val="150000"/>
              </a:lnSpc>
            </a:pPr>
            <a:r>
              <a:rPr lang="en-GB" sz="2800" b="1" dirty="0">
                <a:solidFill>
                  <a:schemeClr val="tx1">
                    <a:lumMod val="75000"/>
                    <a:lumOff val="25000"/>
                  </a:schemeClr>
                </a:solidFill>
              </a:rPr>
              <a:t>Disaster</a:t>
            </a:r>
          </a:p>
        </p:txBody>
      </p:sp>
      <p:sp>
        <p:nvSpPr>
          <p:cNvPr id="4" name="Oval 3"/>
          <p:cNvSpPr/>
          <p:nvPr/>
        </p:nvSpPr>
        <p:spPr>
          <a:xfrm>
            <a:off x="5020571" y="1876110"/>
            <a:ext cx="4295957" cy="44153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TextBox 4"/>
          <p:cNvSpPr txBox="1"/>
          <p:nvPr/>
        </p:nvSpPr>
        <p:spPr>
          <a:xfrm>
            <a:off x="5733690" y="2217132"/>
            <a:ext cx="3341298" cy="4108817"/>
          </a:xfrm>
          <a:prstGeom prst="rect">
            <a:avLst/>
          </a:prstGeom>
          <a:noFill/>
        </p:spPr>
        <p:txBody>
          <a:bodyPr wrap="square" rtlCol="0">
            <a:spAutoFit/>
          </a:bodyPr>
          <a:lstStyle/>
          <a:p>
            <a:pPr>
              <a:lnSpc>
                <a:spcPct val="150000"/>
              </a:lnSpc>
            </a:pPr>
            <a:r>
              <a:rPr lang="en-IN" sz="3000" dirty="0"/>
              <a:t>Infrastructure</a:t>
            </a:r>
          </a:p>
          <a:p>
            <a:pPr>
              <a:lnSpc>
                <a:spcPct val="150000"/>
              </a:lnSpc>
            </a:pPr>
            <a:r>
              <a:rPr lang="en-IN" sz="3000" dirty="0"/>
              <a:t>Tourism</a:t>
            </a:r>
          </a:p>
          <a:p>
            <a:pPr>
              <a:lnSpc>
                <a:spcPct val="150000"/>
              </a:lnSpc>
            </a:pPr>
            <a:r>
              <a:rPr lang="en-IN" sz="3000" dirty="0"/>
              <a:t>Animal Husbandry</a:t>
            </a:r>
          </a:p>
          <a:p>
            <a:pPr>
              <a:lnSpc>
                <a:spcPct val="150000"/>
              </a:lnSpc>
            </a:pPr>
            <a:r>
              <a:rPr lang="en-IN" sz="3000" dirty="0"/>
              <a:t>Urban Development</a:t>
            </a:r>
          </a:p>
          <a:p>
            <a:pPr>
              <a:lnSpc>
                <a:spcPct val="150000"/>
              </a:lnSpc>
            </a:pPr>
            <a:r>
              <a:rPr lang="en-IN" sz="3000" dirty="0"/>
              <a:t>Industries</a:t>
            </a:r>
          </a:p>
          <a:p>
            <a:endParaRPr lang="en-IN" dirty="0"/>
          </a:p>
          <a:p>
            <a:endParaRPr lang="en-IN" dirty="0"/>
          </a:p>
        </p:txBody>
      </p:sp>
      <p:cxnSp>
        <p:nvCxnSpPr>
          <p:cNvPr id="7" name="Straight Arrow Connector 6"/>
          <p:cNvCxnSpPr/>
          <p:nvPr/>
        </p:nvCxnSpPr>
        <p:spPr>
          <a:xfrm>
            <a:off x="3295291" y="2380891"/>
            <a:ext cx="2335601" cy="3006110"/>
          </a:xfrm>
          <a:prstGeom prst="straightConnector1">
            <a:avLst/>
          </a:prstGeom>
          <a:ln>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2691442" y="3640714"/>
            <a:ext cx="2915728" cy="360580"/>
          </a:xfrm>
          <a:prstGeom prst="straightConnector1">
            <a:avLst/>
          </a:prstGeom>
          <a:ln>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2691442" y="3640714"/>
            <a:ext cx="3042248" cy="1102418"/>
          </a:xfrm>
          <a:prstGeom prst="straightConnector1">
            <a:avLst/>
          </a:prstGeom>
          <a:ln>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2937291" y="2799318"/>
            <a:ext cx="2796399" cy="2246661"/>
          </a:xfrm>
          <a:prstGeom prst="straightConnector1">
            <a:avLst/>
          </a:prstGeom>
          <a:ln>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2937291" y="3398808"/>
            <a:ext cx="2796399" cy="1647172"/>
          </a:xfrm>
          <a:prstGeom prst="straightConnector1">
            <a:avLst/>
          </a:prstGeom>
          <a:ln>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2937291" y="5045980"/>
            <a:ext cx="2796399" cy="341021"/>
          </a:xfrm>
          <a:prstGeom prst="straightConnector1">
            <a:avLst/>
          </a:prstGeom>
          <a:ln>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V="1">
            <a:off x="2983299" y="4743132"/>
            <a:ext cx="2750391" cy="302848"/>
          </a:xfrm>
          <a:prstGeom prst="straightConnector1">
            <a:avLst/>
          </a:prstGeom>
          <a:ln>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V="1">
            <a:off x="2937291" y="3398807"/>
            <a:ext cx="2796399" cy="1003305"/>
          </a:xfrm>
          <a:prstGeom prst="straightConnector1">
            <a:avLst/>
          </a:prstGeom>
          <a:ln>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2840967" y="4436984"/>
            <a:ext cx="2892723" cy="306148"/>
          </a:xfrm>
          <a:prstGeom prst="straightConnector1">
            <a:avLst/>
          </a:prstGeom>
          <a:ln>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V="1">
            <a:off x="2937291" y="2799317"/>
            <a:ext cx="2819404" cy="1637667"/>
          </a:xfrm>
          <a:prstGeom prst="straightConnector1">
            <a:avLst/>
          </a:prstGeom>
          <a:ln>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2691442" y="2973928"/>
            <a:ext cx="3194648" cy="577280"/>
          </a:xfrm>
          <a:prstGeom prst="straightConnector1">
            <a:avLst/>
          </a:prstGeom>
          <a:ln>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75297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911230" y="391151"/>
            <a:ext cx="10515600" cy="855600"/>
          </a:xfrm>
        </p:spPr>
        <p:txBody>
          <a:bodyPr>
            <a:normAutofit fontScale="90000"/>
          </a:bodyPr>
          <a:lstStyle/>
          <a:p>
            <a:pPr algn="ctr"/>
            <a:r>
              <a:rPr lang="en-GB" b="1" dirty="0">
                <a:solidFill>
                  <a:srgbClr val="961334"/>
                </a:solidFill>
                <a:latin typeface="+mn-lt"/>
              </a:rPr>
              <a:t>State climate Plans: </a:t>
            </a:r>
            <a:r>
              <a:rPr lang="en-GB" dirty="0">
                <a:solidFill>
                  <a:srgbClr val="961334"/>
                </a:solidFill>
                <a:latin typeface="+mn-lt"/>
              </a:rPr>
              <a:t>funding so far</a:t>
            </a:r>
            <a:br>
              <a:rPr lang="en-IN" b="1" dirty="0">
                <a:solidFill>
                  <a:srgbClr val="961334"/>
                </a:solidFill>
                <a:latin typeface="+mn-lt"/>
              </a:rPr>
            </a:br>
            <a:endParaRPr lang="en-IN" b="1" dirty="0">
              <a:solidFill>
                <a:srgbClr val="961334"/>
              </a:solidFill>
              <a:latin typeface="+mn-lt"/>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975049348"/>
              </p:ext>
            </p:extLst>
          </p:nvPr>
        </p:nvGraphicFramePr>
        <p:xfrm>
          <a:off x="153098" y="1162456"/>
          <a:ext cx="6398883" cy="5364788"/>
        </p:xfrm>
        <a:graphic>
          <a:graphicData uri="http://schemas.openxmlformats.org/drawingml/2006/table">
            <a:tbl>
              <a:tblPr firstRow="1" firstCol="1" bandRow="1">
                <a:tableStyleId>{5C22544A-7EE6-4342-B048-85BDC9FD1C3A}</a:tableStyleId>
              </a:tblPr>
              <a:tblGrid>
                <a:gridCol w="268287">
                  <a:extLst>
                    <a:ext uri="{9D8B030D-6E8A-4147-A177-3AD203B41FA5}">
                      <a16:colId xmlns:a16="http://schemas.microsoft.com/office/drawing/2014/main" val="20000"/>
                    </a:ext>
                  </a:extLst>
                </a:gridCol>
                <a:gridCol w="4467225">
                  <a:extLst>
                    <a:ext uri="{9D8B030D-6E8A-4147-A177-3AD203B41FA5}">
                      <a16:colId xmlns:a16="http://schemas.microsoft.com/office/drawing/2014/main" val="20001"/>
                    </a:ext>
                  </a:extLst>
                </a:gridCol>
                <a:gridCol w="980983">
                  <a:extLst>
                    <a:ext uri="{9D8B030D-6E8A-4147-A177-3AD203B41FA5}">
                      <a16:colId xmlns:a16="http://schemas.microsoft.com/office/drawing/2014/main" val="20002"/>
                    </a:ext>
                  </a:extLst>
                </a:gridCol>
                <a:gridCol w="682388">
                  <a:extLst>
                    <a:ext uri="{9D8B030D-6E8A-4147-A177-3AD203B41FA5}">
                      <a16:colId xmlns:a16="http://schemas.microsoft.com/office/drawing/2014/main" val="20003"/>
                    </a:ext>
                  </a:extLst>
                </a:gridCol>
              </a:tblGrid>
              <a:tr h="294817">
                <a:tc>
                  <a:txBody>
                    <a:bodyPr/>
                    <a:lstStyle/>
                    <a:p>
                      <a:pPr algn="ctr">
                        <a:lnSpc>
                          <a:spcPct val="107000"/>
                        </a:lnSpc>
                        <a:spcAft>
                          <a:spcPts val="0"/>
                        </a:spcAft>
                      </a:pPr>
                      <a:r>
                        <a:rPr lang="en-IN" sz="1400" dirty="0">
                          <a:effectLst/>
                        </a:rPr>
                        <a:t>No.</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en-IN" sz="1400" dirty="0">
                          <a:effectLst/>
                        </a:rPr>
                        <a:t>National Adaptation</a:t>
                      </a:r>
                      <a:r>
                        <a:rPr lang="en-IN" sz="1400" baseline="0" dirty="0">
                          <a:effectLst/>
                        </a:rPr>
                        <a:t> Fund, </a:t>
                      </a:r>
                      <a:r>
                        <a:rPr lang="en-IN" sz="1400" baseline="0" dirty="0" err="1">
                          <a:effectLst/>
                        </a:rPr>
                        <a:t>GoI</a:t>
                      </a:r>
                      <a:r>
                        <a:rPr lang="en-IN" sz="1400" baseline="0" dirty="0">
                          <a:effectLst/>
                        </a:rPr>
                        <a:t> </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en-IN" sz="1400">
                          <a:effectLst/>
                        </a:rPr>
                        <a:t>State</a:t>
                      </a:r>
                      <a:endParaRPr lang="en-IN"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en-IN" sz="1400" dirty="0">
                          <a:effectLst/>
                        </a:rPr>
                        <a:t>Outlay (Cr </a:t>
                      </a:r>
                      <a:r>
                        <a:rPr lang="en-IN" sz="1400" dirty="0" err="1">
                          <a:effectLst/>
                        </a:rPr>
                        <a:t>Rs</a:t>
                      </a:r>
                      <a:r>
                        <a:rPr lang="en-IN" sz="1400" dirty="0">
                          <a:effectLst/>
                        </a:rPr>
                        <a:t>)</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0000"/>
                  </a:ext>
                </a:extLst>
              </a:tr>
              <a:tr h="144098">
                <a:tc>
                  <a:txBody>
                    <a:bodyPr/>
                    <a:lstStyle/>
                    <a:p>
                      <a:pPr algn="ctr">
                        <a:lnSpc>
                          <a:spcPct val="107000"/>
                        </a:lnSpc>
                        <a:spcAft>
                          <a:spcPts val="0"/>
                        </a:spcAft>
                      </a:pPr>
                      <a:r>
                        <a:rPr lang="en-IN" sz="1400">
                          <a:effectLst/>
                        </a:rPr>
                        <a:t>1</a:t>
                      </a:r>
                      <a:endParaRPr lang="en-IN"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en-IN" sz="1400" dirty="0">
                          <a:effectLst/>
                        </a:rPr>
                        <a:t>Climate Resilient Livestock Production System</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en-IN" sz="1400">
                          <a:effectLst/>
                        </a:rPr>
                        <a:t>Punjab</a:t>
                      </a:r>
                      <a:endParaRPr lang="en-IN"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en-IN" sz="1400">
                          <a:effectLst/>
                        </a:rPr>
                        <a:t>17.40</a:t>
                      </a:r>
                      <a:endParaRPr lang="en-IN"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0001"/>
                  </a:ext>
                </a:extLst>
              </a:tr>
              <a:tr h="342572">
                <a:tc>
                  <a:txBody>
                    <a:bodyPr/>
                    <a:lstStyle/>
                    <a:p>
                      <a:pPr algn="ctr">
                        <a:lnSpc>
                          <a:spcPct val="107000"/>
                        </a:lnSpc>
                        <a:spcAft>
                          <a:spcPts val="0"/>
                        </a:spcAft>
                      </a:pPr>
                      <a:r>
                        <a:rPr lang="en-IN" sz="1400">
                          <a:effectLst/>
                        </a:rPr>
                        <a:t>2</a:t>
                      </a:r>
                      <a:endParaRPr lang="en-IN"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en-IN" sz="1400" dirty="0">
                          <a:effectLst/>
                        </a:rPr>
                        <a:t>Management of run-off in the river basin in </a:t>
                      </a:r>
                      <a:r>
                        <a:rPr lang="en-IN" sz="1400" dirty="0" err="1">
                          <a:effectLst/>
                        </a:rPr>
                        <a:t>Nuapada</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en-IN" sz="1400">
                          <a:effectLst/>
                        </a:rPr>
                        <a:t>Odisha</a:t>
                      </a:r>
                      <a:endParaRPr lang="en-IN"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en-IN" sz="1400">
                          <a:effectLst/>
                        </a:rPr>
                        <a:t>20.00</a:t>
                      </a:r>
                      <a:endParaRPr lang="en-IN"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0002"/>
                  </a:ext>
                </a:extLst>
              </a:tr>
              <a:tr h="424591">
                <a:tc>
                  <a:txBody>
                    <a:bodyPr/>
                    <a:lstStyle/>
                    <a:p>
                      <a:pPr algn="ctr">
                        <a:lnSpc>
                          <a:spcPct val="107000"/>
                        </a:lnSpc>
                        <a:spcAft>
                          <a:spcPts val="0"/>
                        </a:spcAft>
                      </a:pPr>
                      <a:r>
                        <a:rPr lang="en-IN" sz="1400">
                          <a:effectLst/>
                        </a:rPr>
                        <a:t>3</a:t>
                      </a:r>
                      <a:endParaRPr lang="en-IN"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en-IN" sz="1400" dirty="0">
                          <a:effectLst/>
                        </a:rPr>
                        <a:t>Sustainable Livelihoods of Agriculture-Dependent Rural Communities in Drought Prone District of HP</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en-IN" sz="1400">
                          <a:effectLst/>
                        </a:rPr>
                        <a:t>Himachal Pradesh</a:t>
                      </a:r>
                      <a:endParaRPr lang="en-IN"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en-IN" sz="1400">
                          <a:effectLst/>
                        </a:rPr>
                        <a:t>20.00</a:t>
                      </a:r>
                      <a:endParaRPr lang="en-IN"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0003"/>
                  </a:ext>
                </a:extLst>
              </a:tr>
              <a:tr h="144098">
                <a:tc>
                  <a:txBody>
                    <a:bodyPr/>
                    <a:lstStyle/>
                    <a:p>
                      <a:pPr algn="ctr">
                        <a:lnSpc>
                          <a:spcPct val="107000"/>
                        </a:lnSpc>
                        <a:spcAft>
                          <a:spcPts val="0"/>
                        </a:spcAft>
                      </a:pPr>
                      <a:r>
                        <a:rPr lang="en-IN" sz="1400">
                          <a:effectLst/>
                        </a:rPr>
                        <a:t>4</a:t>
                      </a:r>
                      <a:endParaRPr lang="en-IN"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en-IN" sz="1400" dirty="0">
                          <a:effectLst/>
                        </a:rPr>
                        <a:t>Model Carbon Positive Eco-Village in </a:t>
                      </a:r>
                      <a:r>
                        <a:rPr lang="en-IN" sz="1400" dirty="0" err="1">
                          <a:effectLst/>
                        </a:rPr>
                        <a:t>Phayeng</a:t>
                      </a:r>
                      <a:r>
                        <a:rPr lang="en-IN" sz="1400" dirty="0">
                          <a:effectLst/>
                        </a:rPr>
                        <a:t> Of Manipur</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en-IN" sz="1400">
                          <a:effectLst/>
                        </a:rPr>
                        <a:t>Manipur</a:t>
                      </a:r>
                      <a:endParaRPr lang="en-IN"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en-IN" sz="1400">
                          <a:effectLst/>
                        </a:rPr>
                        <a:t>10.00</a:t>
                      </a:r>
                      <a:endParaRPr lang="en-IN"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0004"/>
                  </a:ext>
                </a:extLst>
              </a:tr>
              <a:tr h="445537">
                <a:tc>
                  <a:txBody>
                    <a:bodyPr/>
                    <a:lstStyle/>
                    <a:p>
                      <a:pPr algn="ctr">
                        <a:lnSpc>
                          <a:spcPct val="107000"/>
                        </a:lnSpc>
                        <a:spcAft>
                          <a:spcPts val="0"/>
                        </a:spcAft>
                      </a:pPr>
                      <a:r>
                        <a:rPr lang="en-IN" sz="1400">
                          <a:effectLst/>
                        </a:rPr>
                        <a:t>5</a:t>
                      </a:r>
                      <a:endParaRPr lang="en-IN"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en-IN" sz="1400" dirty="0">
                          <a:effectLst/>
                        </a:rPr>
                        <a:t>Management and rehabilitation of coastal habitats and biodiversity in Gulf of </a:t>
                      </a:r>
                      <a:r>
                        <a:rPr lang="en-IN" sz="1400" dirty="0" err="1">
                          <a:effectLst/>
                        </a:rPr>
                        <a:t>Mannar</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en-IN" sz="1400">
                          <a:effectLst/>
                        </a:rPr>
                        <a:t>Tamil Nadu</a:t>
                      </a:r>
                      <a:endParaRPr lang="en-IN"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en-IN" sz="1400">
                          <a:effectLst/>
                        </a:rPr>
                        <a:t>24.74</a:t>
                      </a:r>
                      <a:endParaRPr lang="en-IN"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0005"/>
                  </a:ext>
                </a:extLst>
              </a:tr>
              <a:tr h="294817">
                <a:tc>
                  <a:txBody>
                    <a:bodyPr/>
                    <a:lstStyle/>
                    <a:p>
                      <a:pPr algn="ctr">
                        <a:lnSpc>
                          <a:spcPct val="107000"/>
                        </a:lnSpc>
                        <a:spcAft>
                          <a:spcPts val="0"/>
                        </a:spcAft>
                      </a:pPr>
                      <a:r>
                        <a:rPr lang="en-IN" sz="1400">
                          <a:effectLst/>
                        </a:rPr>
                        <a:t>6</a:t>
                      </a:r>
                      <a:endParaRPr lang="en-IN"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en-IN" sz="1400" dirty="0">
                          <a:effectLst/>
                        </a:rPr>
                        <a:t>Promotion of Integrated Farming System of </a:t>
                      </a:r>
                      <a:r>
                        <a:rPr lang="en-IN" sz="1400" dirty="0" err="1">
                          <a:effectLst/>
                        </a:rPr>
                        <a:t>Kaipad</a:t>
                      </a:r>
                      <a:r>
                        <a:rPr lang="en-IN" sz="1400" dirty="0">
                          <a:effectLst/>
                        </a:rPr>
                        <a:t> and </a:t>
                      </a:r>
                      <a:r>
                        <a:rPr lang="en-IN" sz="1400" dirty="0" err="1">
                          <a:effectLst/>
                        </a:rPr>
                        <a:t>Pokkali</a:t>
                      </a:r>
                      <a:r>
                        <a:rPr lang="en-IN" sz="1400" dirty="0">
                          <a:effectLst/>
                        </a:rPr>
                        <a:t> in coastal wetlands</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en-IN" sz="1400">
                          <a:effectLst/>
                        </a:rPr>
                        <a:t>Kerala</a:t>
                      </a:r>
                      <a:endParaRPr lang="en-IN"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en-IN" sz="1400">
                          <a:effectLst/>
                        </a:rPr>
                        <a:t>25.00</a:t>
                      </a:r>
                      <a:endParaRPr lang="en-IN"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0006"/>
                  </a:ext>
                </a:extLst>
              </a:tr>
              <a:tr h="294817">
                <a:tc>
                  <a:txBody>
                    <a:bodyPr/>
                    <a:lstStyle/>
                    <a:p>
                      <a:pPr algn="ctr">
                        <a:lnSpc>
                          <a:spcPct val="107000"/>
                        </a:lnSpc>
                        <a:spcAft>
                          <a:spcPts val="0"/>
                        </a:spcAft>
                      </a:pPr>
                      <a:r>
                        <a:rPr lang="en-IN" sz="1400">
                          <a:effectLst/>
                        </a:rPr>
                        <a:t>7</a:t>
                      </a:r>
                      <a:endParaRPr lang="en-IN"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en-IN" sz="1400">
                          <a:effectLst/>
                        </a:rPr>
                        <a:t>Sustainable Agriculture Development through Expansion, Enhancement and Modelling</a:t>
                      </a:r>
                      <a:endParaRPr lang="en-IN"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en-IN" sz="1400">
                          <a:effectLst/>
                        </a:rPr>
                        <a:t>Mizoram</a:t>
                      </a:r>
                      <a:endParaRPr lang="en-IN"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en-IN" sz="1400">
                          <a:effectLst/>
                        </a:rPr>
                        <a:t>10.38</a:t>
                      </a:r>
                      <a:endParaRPr lang="en-IN"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0007"/>
                  </a:ext>
                </a:extLst>
              </a:tr>
              <a:tr h="294817">
                <a:tc>
                  <a:txBody>
                    <a:bodyPr/>
                    <a:lstStyle/>
                    <a:p>
                      <a:pPr algn="ctr">
                        <a:lnSpc>
                          <a:spcPct val="107000"/>
                        </a:lnSpc>
                        <a:spcAft>
                          <a:spcPts val="0"/>
                        </a:spcAft>
                      </a:pPr>
                      <a:r>
                        <a:rPr lang="en-IN" sz="1400">
                          <a:effectLst/>
                        </a:rPr>
                        <a:t>8</a:t>
                      </a:r>
                      <a:endParaRPr lang="en-IN"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en-IN" sz="1400" dirty="0">
                          <a:effectLst/>
                        </a:rPr>
                        <a:t>Climate Adaptation Strategies in Wetlands along Mahanadi River Catchment areas in Chhattisgarh</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en-IN" sz="1400">
                          <a:effectLst/>
                        </a:rPr>
                        <a:t>Chhattisgarh</a:t>
                      </a:r>
                      <a:endParaRPr lang="en-IN"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en-IN" sz="1400">
                          <a:effectLst/>
                        </a:rPr>
                        <a:t>21.47</a:t>
                      </a:r>
                      <a:endParaRPr lang="en-IN"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0008"/>
                  </a:ext>
                </a:extLst>
              </a:tr>
              <a:tr h="294817">
                <a:tc>
                  <a:txBody>
                    <a:bodyPr/>
                    <a:lstStyle/>
                    <a:p>
                      <a:pPr algn="ctr">
                        <a:lnSpc>
                          <a:spcPct val="107000"/>
                        </a:lnSpc>
                        <a:spcAft>
                          <a:spcPts val="0"/>
                        </a:spcAft>
                      </a:pPr>
                      <a:r>
                        <a:rPr lang="en-IN" sz="1400">
                          <a:effectLst/>
                        </a:rPr>
                        <a:t>9</a:t>
                      </a:r>
                      <a:endParaRPr lang="en-IN"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en-IN" sz="1400" dirty="0">
                          <a:effectLst/>
                        </a:rPr>
                        <a:t>Climate Resilient Sustainable Agriculture in Rain-Fed Farming (Kandi) Areas of J&amp;K</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en-IN" sz="1400">
                          <a:effectLst/>
                        </a:rPr>
                        <a:t>Jammu and Kashmir</a:t>
                      </a:r>
                      <a:endParaRPr lang="en-IN"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en-IN" sz="1400">
                          <a:effectLst/>
                        </a:rPr>
                        <a:t>22.52</a:t>
                      </a:r>
                      <a:endParaRPr lang="en-IN"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0009"/>
                  </a:ext>
                </a:extLst>
              </a:tr>
              <a:tr h="294817">
                <a:tc>
                  <a:txBody>
                    <a:bodyPr/>
                    <a:lstStyle/>
                    <a:p>
                      <a:pPr algn="ctr">
                        <a:lnSpc>
                          <a:spcPct val="107000"/>
                        </a:lnSpc>
                        <a:spcAft>
                          <a:spcPts val="0"/>
                        </a:spcAft>
                      </a:pPr>
                      <a:r>
                        <a:rPr lang="en-IN" sz="1400">
                          <a:effectLst/>
                        </a:rPr>
                        <a:t>10</a:t>
                      </a:r>
                      <a:endParaRPr lang="en-IN"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en-IN" sz="1400" dirty="0">
                          <a:effectLst/>
                        </a:rPr>
                        <a:t>Spring-shed development works for rejuvenation of springs in the water stressed areas of Meghalaya</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en-IN" sz="1400">
                          <a:effectLst/>
                        </a:rPr>
                        <a:t>Meghalaya</a:t>
                      </a:r>
                      <a:endParaRPr lang="en-IN"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en-IN" sz="1400">
                          <a:effectLst/>
                        </a:rPr>
                        <a:t>22.92</a:t>
                      </a:r>
                      <a:endParaRPr lang="en-IN"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0010"/>
                  </a:ext>
                </a:extLst>
              </a:tr>
              <a:tr h="294817">
                <a:tc>
                  <a:txBody>
                    <a:bodyPr/>
                    <a:lstStyle/>
                    <a:p>
                      <a:pPr algn="ctr">
                        <a:lnSpc>
                          <a:spcPct val="107000"/>
                        </a:lnSpc>
                        <a:spcAft>
                          <a:spcPts val="0"/>
                        </a:spcAft>
                      </a:pPr>
                      <a:r>
                        <a:rPr lang="en-IN" sz="1400">
                          <a:effectLst/>
                        </a:rPr>
                        <a:t>11</a:t>
                      </a:r>
                      <a:endParaRPr lang="en-IN"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en-IN" sz="1400" dirty="0">
                          <a:effectLst/>
                        </a:rPr>
                        <a:t>Resilient Agricultural Households in Mahbubnagar District, Telangana</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en-IN" sz="1400">
                          <a:effectLst/>
                        </a:rPr>
                        <a:t>Telangana</a:t>
                      </a:r>
                      <a:endParaRPr lang="en-IN"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en-IN" sz="1400">
                          <a:effectLst/>
                        </a:rPr>
                        <a:t>24.00</a:t>
                      </a:r>
                      <a:endParaRPr lang="en-IN"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0011"/>
                  </a:ext>
                </a:extLst>
              </a:tr>
              <a:tr h="294817">
                <a:tc>
                  <a:txBody>
                    <a:bodyPr/>
                    <a:lstStyle/>
                    <a:p>
                      <a:pPr algn="ctr">
                        <a:lnSpc>
                          <a:spcPct val="107000"/>
                        </a:lnSpc>
                        <a:spcAft>
                          <a:spcPts val="0"/>
                        </a:spcAft>
                      </a:pPr>
                      <a:r>
                        <a:rPr lang="en-IN" sz="1400" dirty="0">
                          <a:effectLst/>
                        </a:rPr>
                        <a:t>12</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en-IN" sz="1400" dirty="0">
                          <a:effectLst/>
                        </a:rPr>
                        <a:t>Integrated surface Water Management through Rejuvenation of 20 tanks and 32 village ponds</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en-IN" sz="1400" dirty="0">
                          <a:effectLst/>
                        </a:rPr>
                        <a:t>Puducherry</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en-IN" sz="1400" dirty="0">
                          <a:effectLst/>
                        </a:rPr>
                        <a:t>16.76</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0012"/>
                  </a:ext>
                </a:extLst>
              </a:tr>
            </a:tbl>
          </a:graphicData>
        </a:graphic>
      </p:graphicFrame>
      <p:pic>
        <p:nvPicPr>
          <p:cNvPr id="4" name="Picture 2" descr="C:\Users\User\Dropbox\Acclimatise_Style_pack\Acclimatise - Final Brand - Print\Acclimatise - Final Bran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87209" y="155604"/>
            <a:ext cx="2592388" cy="80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Table 6"/>
          <p:cNvGraphicFramePr>
            <a:graphicFrameLocks noGrp="1"/>
          </p:cNvGraphicFramePr>
          <p:nvPr>
            <p:extLst>
              <p:ext uri="{D42A27DB-BD31-4B8C-83A1-F6EECF244321}">
                <p14:modId xmlns:p14="http://schemas.microsoft.com/office/powerpoint/2010/main" val="1655863533"/>
              </p:ext>
            </p:extLst>
          </p:nvPr>
        </p:nvGraphicFramePr>
        <p:xfrm>
          <a:off x="6710430" y="1177243"/>
          <a:ext cx="5299599" cy="4862198"/>
        </p:xfrm>
        <a:graphic>
          <a:graphicData uri="http://schemas.openxmlformats.org/drawingml/2006/table">
            <a:tbl>
              <a:tblPr firstRow="1" firstCol="1" bandRow="1">
                <a:tableStyleId>{5C22544A-7EE6-4342-B048-85BDC9FD1C3A}</a:tableStyleId>
              </a:tblPr>
              <a:tblGrid>
                <a:gridCol w="343358">
                  <a:extLst>
                    <a:ext uri="{9D8B030D-6E8A-4147-A177-3AD203B41FA5}">
                      <a16:colId xmlns:a16="http://schemas.microsoft.com/office/drawing/2014/main" val="20000"/>
                    </a:ext>
                  </a:extLst>
                </a:gridCol>
                <a:gridCol w="3205651">
                  <a:extLst>
                    <a:ext uri="{9D8B030D-6E8A-4147-A177-3AD203B41FA5}">
                      <a16:colId xmlns:a16="http://schemas.microsoft.com/office/drawing/2014/main" val="20001"/>
                    </a:ext>
                  </a:extLst>
                </a:gridCol>
                <a:gridCol w="1006859">
                  <a:extLst>
                    <a:ext uri="{9D8B030D-6E8A-4147-A177-3AD203B41FA5}">
                      <a16:colId xmlns:a16="http://schemas.microsoft.com/office/drawing/2014/main" val="20002"/>
                    </a:ext>
                  </a:extLst>
                </a:gridCol>
                <a:gridCol w="743731">
                  <a:extLst>
                    <a:ext uri="{9D8B030D-6E8A-4147-A177-3AD203B41FA5}">
                      <a16:colId xmlns:a16="http://schemas.microsoft.com/office/drawing/2014/main" val="20003"/>
                    </a:ext>
                  </a:extLst>
                </a:gridCol>
              </a:tblGrid>
              <a:tr h="528727">
                <a:tc>
                  <a:txBody>
                    <a:bodyPr/>
                    <a:lstStyle/>
                    <a:p>
                      <a:pPr algn="ctr">
                        <a:lnSpc>
                          <a:spcPct val="107000"/>
                        </a:lnSpc>
                        <a:spcAft>
                          <a:spcPts val="0"/>
                        </a:spcAft>
                      </a:pPr>
                      <a:r>
                        <a:rPr lang="en-IN" sz="1300" dirty="0">
                          <a:effectLst/>
                        </a:rPr>
                        <a:t>No.</a:t>
                      </a:r>
                      <a:endParaRPr lang="en-IN"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35878" marR="35878" marT="35878" marB="35878"/>
                </a:tc>
                <a:tc>
                  <a:txBody>
                    <a:bodyPr/>
                    <a:lstStyle/>
                    <a:p>
                      <a:pPr algn="ctr">
                        <a:lnSpc>
                          <a:spcPct val="107000"/>
                        </a:lnSpc>
                        <a:spcAft>
                          <a:spcPts val="0"/>
                        </a:spcAft>
                      </a:pPr>
                      <a:r>
                        <a:rPr lang="en-IN" sz="1300" b="1" dirty="0">
                          <a:effectLst/>
                        </a:rPr>
                        <a:t>Adaptation Fund, UNFCCC</a:t>
                      </a:r>
                      <a:endParaRPr lang="en-IN" sz="1300" b="0" dirty="0">
                        <a:effectLst/>
                        <a:latin typeface="Calibri" panose="020F0502020204030204" pitchFamily="34" charset="0"/>
                        <a:ea typeface="Calibri" panose="020F0502020204030204" pitchFamily="34" charset="0"/>
                        <a:cs typeface="Times New Roman" panose="02020603050405020304" pitchFamily="18" charset="0"/>
                      </a:endParaRPr>
                    </a:p>
                  </a:txBody>
                  <a:tcPr marL="35878" marR="35878" marT="35878" marB="35878"/>
                </a:tc>
                <a:tc>
                  <a:txBody>
                    <a:bodyPr/>
                    <a:lstStyle/>
                    <a:p>
                      <a:pPr algn="ctr">
                        <a:lnSpc>
                          <a:spcPct val="107000"/>
                        </a:lnSpc>
                        <a:spcAft>
                          <a:spcPts val="0"/>
                        </a:spcAft>
                      </a:pPr>
                      <a:r>
                        <a:rPr lang="en-IN" sz="1300" dirty="0">
                          <a:effectLst/>
                        </a:rPr>
                        <a:t>State</a:t>
                      </a:r>
                      <a:endParaRPr lang="en-IN"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35878" marR="35878" marT="35878" marB="35878"/>
                </a:tc>
                <a:tc>
                  <a:txBody>
                    <a:bodyPr/>
                    <a:lstStyle/>
                    <a:p>
                      <a:pPr algn="ctr">
                        <a:lnSpc>
                          <a:spcPct val="107000"/>
                        </a:lnSpc>
                        <a:spcAft>
                          <a:spcPts val="0"/>
                        </a:spcAft>
                      </a:pPr>
                      <a:r>
                        <a:rPr lang="en-IN" sz="1300" dirty="0">
                          <a:effectLst/>
                        </a:rPr>
                        <a:t>Outlay (USD </a:t>
                      </a:r>
                      <a:r>
                        <a:rPr lang="en-IN" sz="1300" dirty="0" err="1">
                          <a:effectLst/>
                        </a:rPr>
                        <a:t>Mn</a:t>
                      </a:r>
                      <a:r>
                        <a:rPr lang="en-IN" sz="1300" dirty="0">
                          <a:effectLst/>
                        </a:rPr>
                        <a:t>)</a:t>
                      </a:r>
                      <a:endParaRPr lang="en-IN"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35878" marR="35878" marT="35878" marB="35878"/>
                </a:tc>
                <a:extLst>
                  <a:ext uri="{0D108BD9-81ED-4DB2-BD59-A6C34878D82A}">
                    <a16:rowId xmlns:a16="http://schemas.microsoft.com/office/drawing/2014/main" val="10000"/>
                  </a:ext>
                </a:extLst>
              </a:tr>
              <a:tr h="554740">
                <a:tc>
                  <a:txBody>
                    <a:bodyPr/>
                    <a:lstStyle/>
                    <a:p>
                      <a:pPr algn="just">
                        <a:lnSpc>
                          <a:spcPct val="107000"/>
                        </a:lnSpc>
                        <a:spcAft>
                          <a:spcPts val="800"/>
                        </a:spcAft>
                      </a:pPr>
                      <a:r>
                        <a:rPr lang="en-IN" sz="1300">
                          <a:effectLst/>
                        </a:rPr>
                        <a:t>1</a:t>
                      </a:r>
                      <a:endParaRPr lang="en-IN" sz="1300">
                        <a:effectLst/>
                        <a:latin typeface="Calibri" panose="020F0502020204030204" pitchFamily="34" charset="0"/>
                        <a:ea typeface="Calibri" panose="020F0502020204030204" pitchFamily="34" charset="0"/>
                        <a:cs typeface="Times New Roman" panose="02020603050405020304" pitchFamily="18" charset="0"/>
                      </a:endParaRPr>
                    </a:p>
                  </a:txBody>
                  <a:tcPr marL="35878" marR="35878" marT="35878" marB="35878"/>
                </a:tc>
                <a:tc>
                  <a:txBody>
                    <a:bodyPr/>
                    <a:lstStyle/>
                    <a:p>
                      <a:pPr algn="just">
                        <a:lnSpc>
                          <a:spcPct val="107000"/>
                        </a:lnSpc>
                        <a:spcAft>
                          <a:spcPts val="800"/>
                        </a:spcAft>
                      </a:pPr>
                      <a:r>
                        <a:rPr lang="en-IN" sz="1300" u="none" strike="noStrike" dirty="0">
                          <a:solidFill>
                            <a:schemeClr val="tx1"/>
                          </a:solidFill>
                          <a:effectLst/>
                        </a:rPr>
                        <a:t>Conservation and Management of Coastal Resources for Sea Level Rise</a:t>
                      </a:r>
                      <a:endParaRPr lang="en-IN" sz="1300" u="non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5878" marR="35878" marT="35878" marB="35878"/>
                </a:tc>
                <a:tc>
                  <a:txBody>
                    <a:bodyPr/>
                    <a:lstStyle/>
                    <a:p>
                      <a:pPr algn="just">
                        <a:lnSpc>
                          <a:spcPct val="107000"/>
                        </a:lnSpc>
                        <a:spcAft>
                          <a:spcPts val="800"/>
                        </a:spcAft>
                      </a:pPr>
                      <a:r>
                        <a:rPr lang="en-IN" sz="1300">
                          <a:effectLst/>
                        </a:rPr>
                        <a:t>Andhra Pradesh</a:t>
                      </a:r>
                      <a:endParaRPr lang="en-IN" sz="1300">
                        <a:effectLst/>
                        <a:latin typeface="Calibri" panose="020F0502020204030204" pitchFamily="34" charset="0"/>
                        <a:ea typeface="Calibri" panose="020F0502020204030204" pitchFamily="34" charset="0"/>
                        <a:cs typeface="Times New Roman" panose="02020603050405020304" pitchFamily="18" charset="0"/>
                      </a:endParaRPr>
                    </a:p>
                  </a:txBody>
                  <a:tcPr marL="35878" marR="35878" marT="35878" marB="35878"/>
                </a:tc>
                <a:tc>
                  <a:txBody>
                    <a:bodyPr/>
                    <a:lstStyle/>
                    <a:p>
                      <a:pPr algn="just">
                        <a:lnSpc>
                          <a:spcPct val="107000"/>
                        </a:lnSpc>
                        <a:spcAft>
                          <a:spcPts val="800"/>
                        </a:spcAft>
                      </a:pPr>
                      <a:r>
                        <a:rPr lang="en-IN" sz="1300">
                          <a:effectLst/>
                        </a:rPr>
                        <a:t>0.69</a:t>
                      </a:r>
                      <a:endParaRPr lang="en-IN" sz="1300">
                        <a:effectLst/>
                        <a:latin typeface="Calibri" panose="020F0502020204030204" pitchFamily="34" charset="0"/>
                        <a:ea typeface="Calibri" panose="020F0502020204030204" pitchFamily="34" charset="0"/>
                        <a:cs typeface="Times New Roman" panose="02020603050405020304" pitchFamily="18" charset="0"/>
                      </a:endParaRPr>
                    </a:p>
                  </a:txBody>
                  <a:tcPr marL="35878" marR="35878" marT="35878" marB="35878"/>
                </a:tc>
                <a:extLst>
                  <a:ext uri="{0D108BD9-81ED-4DB2-BD59-A6C34878D82A}">
                    <a16:rowId xmlns:a16="http://schemas.microsoft.com/office/drawing/2014/main" val="10001"/>
                  </a:ext>
                </a:extLst>
              </a:tr>
              <a:tr h="614648">
                <a:tc>
                  <a:txBody>
                    <a:bodyPr/>
                    <a:lstStyle/>
                    <a:p>
                      <a:pPr algn="just">
                        <a:lnSpc>
                          <a:spcPct val="107000"/>
                        </a:lnSpc>
                        <a:spcAft>
                          <a:spcPts val="800"/>
                        </a:spcAft>
                      </a:pPr>
                      <a:r>
                        <a:rPr lang="en-IN" sz="1300">
                          <a:effectLst/>
                        </a:rPr>
                        <a:t>2</a:t>
                      </a:r>
                      <a:endParaRPr lang="en-IN" sz="1300">
                        <a:effectLst/>
                        <a:latin typeface="Calibri" panose="020F0502020204030204" pitchFamily="34" charset="0"/>
                        <a:ea typeface="Calibri" panose="020F0502020204030204" pitchFamily="34" charset="0"/>
                        <a:cs typeface="Times New Roman" panose="02020603050405020304" pitchFamily="18" charset="0"/>
                      </a:endParaRPr>
                    </a:p>
                  </a:txBody>
                  <a:tcPr marL="35878" marR="35878" marT="35878" marB="35878"/>
                </a:tc>
                <a:tc>
                  <a:txBody>
                    <a:bodyPr/>
                    <a:lstStyle/>
                    <a:p>
                      <a:pPr algn="just">
                        <a:lnSpc>
                          <a:spcPct val="107000"/>
                        </a:lnSpc>
                        <a:spcAft>
                          <a:spcPts val="800"/>
                        </a:spcAft>
                      </a:pPr>
                      <a:r>
                        <a:rPr lang="en-IN" sz="1300" u="none" strike="noStrike" dirty="0">
                          <a:solidFill>
                            <a:schemeClr val="tx1"/>
                          </a:solidFill>
                          <a:effectLst/>
                        </a:rPr>
                        <a:t>Increasing Resilience of Small and Marginal Farmers in </a:t>
                      </a:r>
                      <a:r>
                        <a:rPr lang="en-IN" sz="1300" u="none" strike="noStrike" dirty="0" err="1">
                          <a:solidFill>
                            <a:schemeClr val="tx1"/>
                          </a:solidFill>
                          <a:effectLst/>
                        </a:rPr>
                        <a:t>Purulia</a:t>
                      </a:r>
                      <a:r>
                        <a:rPr lang="en-IN" sz="1300" u="none" strike="noStrike" dirty="0">
                          <a:solidFill>
                            <a:schemeClr val="tx1"/>
                          </a:solidFill>
                          <a:effectLst/>
                        </a:rPr>
                        <a:t> and </a:t>
                      </a:r>
                      <a:r>
                        <a:rPr lang="en-IN" sz="1300" u="none" strike="noStrike" dirty="0" err="1">
                          <a:solidFill>
                            <a:schemeClr val="tx1"/>
                          </a:solidFill>
                          <a:effectLst/>
                        </a:rPr>
                        <a:t>Bankura</a:t>
                      </a:r>
                      <a:r>
                        <a:rPr lang="en-IN" sz="1300" u="none" strike="noStrike" dirty="0">
                          <a:solidFill>
                            <a:schemeClr val="tx1"/>
                          </a:solidFill>
                          <a:effectLst/>
                        </a:rPr>
                        <a:t> Districts</a:t>
                      </a:r>
                      <a:endParaRPr lang="en-IN" sz="1300" u="non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5878" marR="35878" marT="35878" marB="35878"/>
                </a:tc>
                <a:tc>
                  <a:txBody>
                    <a:bodyPr/>
                    <a:lstStyle/>
                    <a:p>
                      <a:pPr algn="just">
                        <a:lnSpc>
                          <a:spcPct val="107000"/>
                        </a:lnSpc>
                        <a:spcAft>
                          <a:spcPts val="800"/>
                        </a:spcAft>
                      </a:pPr>
                      <a:r>
                        <a:rPr lang="en-IN" sz="1300">
                          <a:effectLst/>
                        </a:rPr>
                        <a:t>West Bengal</a:t>
                      </a:r>
                      <a:endParaRPr lang="en-IN" sz="1300">
                        <a:effectLst/>
                        <a:latin typeface="Calibri" panose="020F0502020204030204" pitchFamily="34" charset="0"/>
                        <a:ea typeface="Calibri" panose="020F0502020204030204" pitchFamily="34" charset="0"/>
                        <a:cs typeface="Times New Roman" panose="02020603050405020304" pitchFamily="18" charset="0"/>
                      </a:endParaRPr>
                    </a:p>
                  </a:txBody>
                  <a:tcPr marL="35878" marR="35878" marT="35878" marB="35878"/>
                </a:tc>
                <a:tc>
                  <a:txBody>
                    <a:bodyPr/>
                    <a:lstStyle/>
                    <a:p>
                      <a:pPr algn="just">
                        <a:lnSpc>
                          <a:spcPct val="107000"/>
                        </a:lnSpc>
                        <a:spcAft>
                          <a:spcPts val="800"/>
                        </a:spcAft>
                      </a:pPr>
                      <a:r>
                        <a:rPr lang="en-IN" sz="1300">
                          <a:effectLst/>
                        </a:rPr>
                        <a:t>2.51</a:t>
                      </a:r>
                      <a:endParaRPr lang="en-IN" sz="1300">
                        <a:effectLst/>
                        <a:latin typeface="Calibri" panose="020F0502020204030204" pitchFamily="34" charset="0"/>
                        <a:ea typeface="Calibri" panose="020F0502020204030204" pitchFamily="34" charset="0"/>
                        <a:cs typeface="Times New Roman" panose="02020603050405020304" pitchFamily="18" charset="0"/>
                      </a:endParaRPr>
                    </a:p>
                  </a:txBody>
                  <a:tcPr marL="35878" marR="35878" marT="35878" marB="35878"/>
                </a:tc>
                <a:extLst>
                  <a:ext uri="{0D108BD9-81ED-4DB2-BD59-A6C34878D82A}">
                    <a16:rowId xmlns:a16="http://schemas.microsoft.com/office/drawing/2014/main" val="10002"/>
                  </a:ext>
                </a:extLst>
              </a:tr>
              <a:tr h="614648">
                <a:tc>
                  <a:txBody>
                    <a:bodyPr/>
                    <a:lstStyle/>
                    <a:p>
                      <a:pPr algn="just">
                        <a:lnSpc>
                          <a:spcPct val="107000"/>
                        </a:lnSpc>
                        <a:spcAft>
                          <a:spcPts val="800"/>
                        </a:spcAft>
                      </a:pPr>
                      <a:r>
                        <a:rPr lang="en-IN" sz="1300">
                          <a:effectLst/>
                        </a:rPr>
                        <a:t>3</a:t>
                      </a:r>
                      <a:endParaRPr lang="en-IN" sz="1300">
                        <a:effectLst/>
                        <a:latin typeface="Calibri" panose="020F0502020204030204" pitchFamily="34" charset="0"/>
                        <a:ea typeface="Calibri" panose="020F0502020204030204" pitchFamily="34" charset="0"/>
                        <a:cs typeface="Times New Roman" panose="02020603050405020304" pitchFamily="18" charset="0"/>
                      </a:endParaRPr>
                    </a:p>
                  </a:txBody>
                  <a:tcPr marL="35878" marR="35878" marT="35878" marB="35878"/>
                </a:tc>
                <a:tc>
                  <a:txBody>
                    <a:bodyPr/>
                    <a:lstStyle/>
                    <a:p>
                      <a:pPr algn="just">
                        <a:lnSpc>
                          <a:spcPct val="107000"/>
                        </a:lnSpc>
                        <a:spcAft>
                          <a:spcPts val="800"/>
                        </a:spcAft>
                      </a:pPr>
                      <a:r>
                        <a:rPr lang="en-IN" sz="1300" u="none" strike="noStrike" dirty="0">
                          <a:solidFill>
                            <a:schemeClr val="tx1"/>
                          </a:solidFill>
                          <a:effectLst/>
                        </a:rPr>
                        <a:t>Building Adaptive Capacities of Small Inland Fishermen Community</a:t>
                      </a:r>
                      <a:endParaRPr lang="en-IN" sz="1300" u="non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5878" marR="35878" marT="35878" marB="35878"/>
                </a:tc>
                <a:tc>
                  <a:txBody>
                    <a:bodyPr/>
                    <a:lstStyle/>
                    <a:p>
                      <a:pPr algn="just">
                        <a:lnSpc>
                          <a:spcPct val="107000"/>
                        </a:lnSpc>
                        <a:spcAft>
                          <a:spcPts val="800"/>
                        </a:spcAft>
                      </a:pPr>
                      <a:r>
                        <a:rPr lang="en-IN" sz="1300">
                          <a:effectLst/>
                        </a:rPr>
                        <a:t>Madhya Pradesh,</a:t>
                      </a:r>
                      <a:endParaRPr lang="en-IN" sz="1300">
                        <a:effectLst/>
                        <a:latin typeface="Calibri" panose="020F0502020204030204" pitchFamily="34" charset="0"/>
                        <a:ea typeface="Calibri" panose="020F0502020204030204" pitchFamily="34" charset="0"/>
                        <a:cs typeface="Times New Roman" panose="02020603050405020304" pitchFamily="18" charset="0"/>
                      </a:endParaRPr>
                    </a:p>
                  </a:txBody>
                  <a:tcPr marL="35878" marR="35878" marT="35878" marB="35878"/>
                </a:tc>
                <a:tc>
                  <a:txBody>
                    <a:bodyPr/>
                    <a:lstStyle/>
                    <a:p>
                      <a:pPr algn="just">
                        <a:lnSpc>
                          <a:spcPct val="107000"/>
                        </a:lnSpc>
                        <a:spcAft>
                          <a:spcPts val="800"/>
                        </a:spcAft>
                      </a:pPr>
                      <a:r>
                        <a:rPr lang="en-IN" sz="1300">
                          <a:effectLst/>
                        </a:rPr>
                        <a:t>  1.79</a:t>
                      </a:r>
                      <a:endParaRPr lang="en-IN" sz="1300">
                        <a:effectLst/>
                        <a:latin typeface="Calibri" panose="020F0502020204030204" pitchFamily="34" charset="0"/>
                        <a:ea typeface="Calibri" panose="020F0502020204030204" pitchFamily="34" charset="0"/>
                        <a:cs typeface="Times New Roman" panose="02020603050405020304" pitchFamily="18" charset="0"/>
                      </a:endParaRPr>
                    </a:p>
                  </a:txBody>
                  <a:tcPr marL="35878" marR="35878" marT="35878" marB="35878"/>
                </a:tc>
                <a:extLst>
                  <a:ext uri="{0D108BD9-81ED-4DB2-BD59-A6C34878D82A}">
                    <a16:rowId xmlns:a16="http://schemas.microsoft.com/office/drawing/2014/main" val="10003"/>
                  </a:ext>
                </a:extLst>
              </a:tr>
              <a:tr h="918221">
                <a:tc>
                  <a:txBody>
                    <a:bodyPr/>
                    <a:lstStyle/>
                    <a:p>
                      <a:pPr algn="just">
                        <a:lnSpc>
                          <a:spcPct val="107000"/>
                        </a:lnSpc>
                        <a:spcAft>
                          <a:spcPts val="800"/>
                        </a:spcAft>
                      </a:pPr>
                      <a:r>
                        <a:rPr lang="en-IN" sz="1300">
                          <a:effectLst/>
                        </a:rPr>
                        <a:t>4</a:t>
                      </a:r>
                      <a:endParaRPr lang="en-IN" sz="1300">
                        <a:effectLst/>
                        <a:latin typeface="Calibri" panose="020F0502020204030204" pitchFamily="34" charset="0"/>
                        <a:ea typeface="Calibri" panose="020F0502020204030204" pitchFamily="34" charset="0"/>
                        <a:cs typeface="Times New Roman" panose="02020603050405020304" pitchFamily="18" charset="0"/>
                      </a:endParaRPr>
                    </a:p>
                  </a:txBody>
                  <a:tcPr marL="35878" marR="35878" marT="35878" marB="35878"/>
                </a:tc>
                <a:tc>
                  <a:txBody>
                    <a:bodyPr/>
                    <a:lstStyle/>
                    <a:p>
                      <a:pPr algn="just">
                        <a:lnSpc>
                          <a:spcPct val="107000"/>
                        </a:lnSpc>
                        <a:spcAft>
                          <a:spcPts val="800"/>
                        </a:spcAft>
                      </a:pPr>
                      <a:r>
                        <a:rPr lang="en-IN" sz="1300" u="none" strike="noStrike" dirty="0">
                          <a:solidFill>
                            <a:schemeClr val="tx1"/>
                          </a:solidFill>
                          <a:effectLst/>
                        </a:rPr>
                        <a:t>Climate Proofing of Watershed Development Projects</a:t>
                      </a:r>
                      <a:endParaRPr lang="en-IN" sz="1300" u="non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5878" marR="35878" marT="35878" marB="35878"/>
                </a:tc>
                <a:tc>
                  <a:txBody>
                    <a:bodyPr/>
                    <a:lstStyle/>
                    <a:p>
                      <a:pPr algn="just">
                        <a:lnSpc>
                          <a:spcPct val="107000"/>
                        </a:lnSpc>
                        <a:spcAft>
                          <a:spcPts val="800"/>
                        </a:spcAft>
                      </a:pPr>
                      <a:r>
                        <a:rPr lang="en-IN" sz="1300" dirty="0">
                          <a:effectLst/>
                        </a:rPr>
                        <a:t>Tamil Nadu and Rajasthan</a:t>
                      </a:r>
                      <a:endParaRPr lang="en-IN"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35878" marR="35878" marT="35878" marB="35878"/>
                </a:tc>
                <a:tc>
                  <a:txBody>
                    <a:bodyPr/>
                    <a:lstStyle/>
                    <a:p>
                      <a:pPr algn="just">
                        <a:lnSpc>
                          <a:spcPct val="107000"/>
                        </a:lnSpc>
                        <a:spcAft>
                          <a:spcPts val="800"/>
                        </a:spcAft>
                      </a:pPr>
                      <a:r>
                        <a:rPr lang="en-IN" sz="1300">
                          <a:effectLst/>
                        </a:rPr>
                        <a:t>1.344</a:t>
                      </a:r>
                      <a:endParaRPr lang="en-IN" sz="1300">
                        <a:effectLst/>
                        <a:latin typeface="Calibri" panose="020F0502020204030204" pitchFamily="34" charset="0"/>
                        <a:ea typeface="Calibri" panose="020F0502020204030204" pitchFamily="34" charset="0"/>
                        <a:cs typeface="Times New Roman" panose="02020603050405020304" pitchFamily="18" charset="0"/>
                      </a:endParaRPr>
                    </a:p>
                  </a:txBody>
                  <a:tcPr marL="35878" marR="35878" marT="35878" marB="35878"/>
                </a:tc>
                <a:extLst>
                  <a:ext uri="{0D108BD9-81ED-4DB2-BD59-A6C34878D82A}">
                    <a16:rowId xmlns:a16="http://schemas.microsoft.com/office/drawing/2014/main" val="10004"/>
                  </a:ext>
                </a:extLst>
              </a:tr>
              <a:tr h="830887">
                <a:tc>
                  <a:txBody>
                    <a:bodyPr/>
                    <a:lstStyle/>
                    <a:p>
                      <a:pPr algn="just">
                        <a:lnSpc>
                          <a:spcPct val="107000"/>
                        </a:lnSpc>
                        <a:spcAft>
                          <a:spcPts val="800"/>
                        </a:spcAft>
                      </a:pPr>
                      <a:r>
                        <a:rPr lang="en-IN" sz="1300" dirty="0">
                          <a:effectLst/>
                        </a:rPr>
                        <a:t>5</a:t>
                      </a:r>
                      <a:endParaRPr lang="en-IN"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35878" marR="35878" marT="35878" marB="35878">
                    <a:solidFill>
                      <a:schemeClr val="accent6">
                        <a:lumMod val="60000"/>
                        <a:lumOff val="40000"/>
                      </a:schemeClr>
                    </a:solidFill>
                  </a:tcPr>
                </a:tc>
                <a:tc>
                  <a:txBody>
                    <a:bodyPr/>
                    <a:lstStyle/>
                    <a:p>
                      <a:pPr algn="just">
                        <a:lnSpc>
                          <a:spcPct val="107000"/>
                        </a:lnSpc>
                        <a:spcAft>
                          <a:spcPts val="800"/>
                        </a:spcAft>
                      </a:pPr>
                      <a:r>
                        <a:rPr lang="en-IN" sz="1300" u="none" strike="noStrike" dirty="0">
                          <a:solidFill>
                            <a:schemeClr val="tx1"/>
                          </a:solidFill>
                          <a:effectLst/>
                        </a:rPr>
                        <a:t>Climate smart actions </a:t>
                      </a:r>
                      <a:r>
                        <a:rPr lang="en-IN" sz="1300" kern="1200" dirty="0">
                          <a:solidFill>
                            <a:schemeClr val="dk1"/>
                          </a:solidFill>
                          <a:effectLst/>
                          <a:latin typeface="+mn-lt"/>
                          <a:ea typeface="+mn-ea"/>
                          <a:cs typeface="+mn-cs"/>
                        </a:rPr>
                        <a:t>in north western Himalayan region </a:t>
                      </a:r>
                      <a:r>
                        <a:rPr lang="en-IN" sz="1300" u="none" strike="noStrike" dirty="0">
                          <a:solidFill>
                            <a:schemeClr val="tx1"/>
                          </a:solidFill>
                          <a:effectLst/>
                        </a:rPr>
                        <a:t>for sustainable livelihoods of agriculture-dependent hill communities</a:t>
                      </a:r>
                      <a:endParaRPr lang="en-IN" sz="1300" u="non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5878" marR="35878" marT="35878" marB="35878">
                    <a:solidFill>
                      <a:schemeClr val="accent6">
                        <a:lumMod val="60000"/>
                        <a:lumOff val="40000"/>
                      </a:schemeClr>
                    </a:solidFill>
                  </a:tcPr>
                </a:tc>
                <a:tc>
                  <a:txBody>
                    <a:bodyPr/>
                    <a:lstStyle/>
                    <a:p>
                      <a:pPr algn="just">
                        <a:lnSpc>
                          <a:spcPct val="107000"/>
                        </a:lnSpc>
                        <a:spcAft>
                          <a:spcPts val="800"/>
                        </a:spcAft>
                      </a:pPr>
                      <a:r>
                        <a:rPr lang="en-IN" sz="1300">
                          <a:effectLst/>
                        </a:rPr>
                        <a:t>Uttarakhand</a:t>
                      </a:r>
                      <a:endParaRPr lang="en-IN" sz="1300">
                        <a:effectLst/>
                        <a:latin typeface="Calibri" panose="020F0502020204030204" pitchFamily="34" charset="0"/>
                        <a:ea typeface="Calibri" panose="020F0502020204030204" pitchFamily="34" charset="0"/>
                        <a:cs typeface="Times New Roman" panose="02020603050405020304" pitchFamily="18" charset="0"/>
                      </a:endParaRPr>
                    </a:p>
                  </a:txBody>
                  <a:tcPr marL="35878" marR="35878" marT="35878" marB="35878">
                    <a:solidFill>
                      <a:schemeClr val="accent6">
                        <a:lumMod val="60000"/>
                        <a:lumOff val="40000"/>
                      </a:schemeClr>
                    </a:solidFill>
                  </a:tcPr>
                </a:tc>
                <a:tc>
                  <a:txBody>
                    <a:bodyPr/>
                    <a:lstStyle/>
                    <a:p>
                      <a:pPr algn="just">
                        <a:lnSpc>
                          <a:spcPct val="107000"/>
                        </a:lnSpc>
                        <a:spcAft>
                          <a:spcPts val="800"/>
                        </a:spcAft>
                      </a:pPr>
                      <a:r>
                        <a:rPr lang="en-IN" sz="1300" dirty="0">
                          <a:effectLst/>
                        </a:rPr>
                        <a:t>0.969</a:t>
                      </a:r>
                      <a:endParaRPr lang="en-IN"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35878" marR="35878" marT="35878" marB="35878">
                    <a:solidFill>
                      <a:schemeClr val="accent6">
                        <a:lumMod val="60000"/>
                        <a:lumOff val="40000"/>
                      </a:schemeClr>
                    </a:solidFill>
                  </a:tcPr>
                </a:tc>
                <a:extLst>
                  <a:ext uri="{0D108BD9-81ED-4DB2-BD59-A6C34878D82A}">
                    <a16:rowId xmlns:a16="http://schemas.microsoft.com/office/drawing/2014/main" val="10005"/>
                  </a:ext>
                </a:extLst>
              </a:tr>
              <a:tr h="800327">
                <a:tc>
                  <a:txBody>
                    <a:bodyPr/>
                    <a:lstStyle/>
                    <a:p>
                      <a:pPr algn="just">
                        <a:lnSpc>
                          <a:spcPct val="107000"/>
                        </a:lnSpc>
                        <a:spcAft>
                          <a:spcPts val="800"/>
                        </a:spcAft>
                      </a:pPr>
                      <a:r>
                        <a:rPr lang="en-IN" sz="1300">
                          <a:effectLst/>
                        </a:rPr>
                        <a:t>6</a:t>
                      </a:r>
                      <a:endParaRPr lang="en-IN" sz="1300">
                        <a:effectLst/>
                        <a:latin typeface="Calibri" panose="020F0502020204030204" pitchFamily="34" charset="0"/>
                        <a:ea typeface="Calibri" panose="020F0502020204030204" pitchFamily="34" charset="0"/>
                        <a:cs typeface="Times New Roman" panose="02020603050405020304" pitchFamily="18" charset="0"/>
                      </a:endParaRPr>
                    </a:p>
                  </a:txBody>
                  <a:tcPr marL="35878" marR="35878" marT="35878" marB="35878"/>
                </a:tc>
                <a:tc>
                  <a:txBody>
                    <a:bodyPr/>
                    <a:lstStyle/>
                    <a:p>
                      <a:pPr algn="just">
                        <a:lnSpc>
                          <a:spcPct val="107000"/>
                        </a:lnSpc>
                        <a:spcAft>
                          <a:spcPts val="800"/>
                        </a:spcAft>
                      </a:pPr>
                      <a:r>
                        <a:rPr lang="en-IN" sz="1300" u="none" strike="noStrike" dirty="0">
                          <a:solidFill>
                            <a:schemeClr val="tx1"/>
                          </a:solidFill>
                          <a:effectLst/>
                        </a:rPr>
                        <a:t>Livelihoods and Ecological Security in the </a:t>
                      </a:r>
                      <a:r>
                        <a:rPr lang="en-IN" sz="1300" u="none" strike="noStrike" dirty="0" err="1">
                          <a:solidFill>
                            <a:schemeClr val="tx1"/>
                          </a:solidFill>
                          <a:effectLst/>
                        </a:rPr>
                        <a:t>Kanha-Pench</a:t>
                      </a:r>
                      <a:r>
                        <a:rPr lang="en-IN" sz="1300" u="none" strike="noStrike" dirty="0">
                          <a:solidFill>
                            <a:schemeClr val="tx1"/>
                          </a:solidFill>
                          <a:effectLst/>
                        </a:rPr>
                        <a:t> Corridor (PCN approved)</a:t>
                      </a:r>
                      <a:endParaRPr lang="en-IN" sz="1300" u="non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5878" marR="35878" marT="35878" marB="35878"/>
                </a:tc>
                <a:tc>
                  <a:txBody>
                    <a:bodyPr/>
                    <a:lstStyle/>
                    <a:p>
                      <a:pPr algn="just">
                        <a:lnSpc>
                          <a:spcPct val="107000"/>
                        </a:lnSpc>
                        <a:spcAft>
                          <a:spcPts val="800"/>
                        </a:spcAft>
                      </a:pPr>
                      <a:r>
                        <a:rPr lang="en-IN" sz="1300" dirty="0">
                          <a:effectLst/>
                        </a:rPr>
                        <a:t>Madhya Pradesh</a:t>
                      </a:r>
                      <a:endParaRPr lang="en-IN"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35878" marR="35878" marT="35878" marB="35878"/>
                </a:tc>
                <a:tc>
                  <a:txBody>
                    <a:bodyPr/>
                    <a:lstStyle/>
                    <a:p>
                      <a:pPr algn="just">
                        <a:lnSpc>
                          <a:spcPct val="107000"/>
                        </a:lnSpc>
                        <a:spcAft>
                          <a:spcPts val="800"/>
                        </a:spcAft>
                      </a:pPr>
                      <a:r>
                        <a:rPr lang="en-IN" sz="1300" dirty="0">
                          <a:effectLst/>
                        </a:rPr>
                        <a:t> </a:t>
                      </a:r>
                    </a:p>
                    <a:p>
                      <a:pPr algn="just">
                        <a:lnSpc>
                          <a:spcPct val="107000"/>
                        </a:lnSpc>
                        <a:spcAft>
                          <a:spcPts val="800"/>
                        </a:spcAft>
                      </a:pPr>
                      <a:r>
                        <a:rPr lang="en-IN" sz="1300" dirty="0">
                          <a:effectLst/>
                        </a:rPr>
                        <a:t>2.50</a:t>
                      </a:r>
                      <a:endParaRPr lang="en-IN"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35878" marR="35878" marT="35878" marB="35878"/>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1294815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364209" y="524592"/>
            <a:ext cx="10515600" cy="855600"/>
          </a:xfrm>
        </p:spPr>
        <p:txBody>
          <a:bodyPr>
            <a:normAutofit fontScale="90000"/>
          </a:bodyPr>
          <a:lstStyle/>
          <a:p>
            <a:pPr algn="ctr"/>
            <a:r>
              <a:rPr lang="en-GB" sz="3600" b="1" dirty="0">
                <a:solidFill>
                  <a:srgbClr val="961334"/>
                </a:solidFill>
                <a:latin typeface="+mn-lt"/>
              </a:rPr>
              <a:t>State Climate Plans in India: </a:t>
            </a:r>
            <a:r>
              <a:rPr lang="en-GB" sz="3600" dirty="0">
                <a:solidFill>
                  <a:srgbClr val="961334"/>
                </a:solidFill>
              </a:rPr>
              <a:t>funding so far</a:t>
            </a:r>
            <a:br>
              <a:rPr lang="en-IN" b="1" dirty="0">
                <a:solidFill>
                  <a:srgbClr val="961334"/>
                </a:solidFill>
              </a:rPr>
            </a:br>
            <a:endParaRPr lang="en-IN" b="1" dirty="0">
              <a:solidFill>
                <a:srgbClr val="961334"/>
              </a:solidFill>
              <a:latin typeface="+mn-lt"/>
            </a:endParaRPr>
          </a:p>
        </p:txBody>
      </p:sp>
      <p:pic>
        <p:nvPicPr>
          <p:cNvPr id="4" name="Picture 2" descr="C:\Users\User\Dropbox\Acclimatise_Style_pack\Acclimatise - Final Brand - Print\Acclimatise - Final Bran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46266" y="373968"/>
            <a:ext cx="2592388" cy="80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Chart 5"/>
          <p:cNvGraphicFramePr>
            <a:graphicFrameLocks/>
          </p:cNvGraphicFramePr>
          <p:nvPr>
            <p:extLst>
              <p:ext uri="{D42A27DB-BD31-4B8C-83A1-F6EECF244321}">
                <p14:modId xmlns:p14="http://schemas.microsoft.com/office/powerpoint/2010/main" val="3498457739"/>
              </p:ext>
            </p:extLst>
          </p:nvPr>
        </p:nvGraphicFramePr>
        <p:xfrm>
          <a:off x="1472622" y="1276811"/>
          <a:ext cx="8678769" cy="487903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6035474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l="2651" t="11224" b="49278"/>
          <a:stretch/>
        </p:blipFill>
        <p:spPr>
          <a:xfrm>
            <a:off x="0" y="16288"/>
            <a:ext cx="6967914" cy="3244602"/>
          </a:xfrm>
          <a:prstGeom prst="rect">
            <a:avLst/>
          </a:prstGeom>
        </p:spPr>
      </p:pic>
      <p:pic>
        <p:nvPicPr>
          <p:cNvPr id="6" name="Picture 5"/>
          <p:cNvPicPr>
            <a:picLocks noChangeAspect="1"/>
          </p:cNvPicPr>
          <p:nvPr/>
        </p:nvPicPr>
        <p:blipFill rotWithShape="1">
          <a:blip r:embed="rId2"/>
          <a:srcRect t="56698"/>
          <a:stretch/>
        </p:blipFill>
        <p:spPr>
          <a:xfrm>
            <a:off x="5026617" y="3470568"/>
            <a:ext cx="7021004" cy="3489158"/>
          </a:xfrm>
          <a:prstGeom prst="rect">
            <a:avLst/>
          </a:prstGeom>
        </p:spPr>
      </p:pic>
      <p:pic>
        <p:nvPicPr>
          <p:cNvPr id="7" name="Picture 6"/>
          <p:cNvPicPr>
            <a:picLocks noChangeAspect="1"/>
          </p:cNvPicPr>
          <p:nvPr/>
        </p:nvPicPr>
        <p:blipFill>
          <a:blip r:embed="rId3"/>
          <a:stretch>
            <a:fillRect/>
          </a:stretch>
        </p:blipFill>
        <p:spPr>
          <a:xfrm>
            <a:off x="5471342" y="3163535"/>
            <a:ext cx="6131554" cy="272918"/>
          </a:xfrm>
          <a:prstGeom prst="rect">
            <a:avLst/>
          </a:prstGeom>
        </p:spPr>
      </p:pic>
      <p:sp>
        <p:nvSpPr>
          <p:cNvPr id="8" name="Rectangle 7"/>
          <p:cNvSpPr/>
          <p:nvPr/>
        </p:nvSpPr>
        <p:spPr>
          <a:xfrm>
            <a:off x="293117" y="4169371"/>
            <a:ext cx="4892842" cy="707886"/>
          </a:xfrm>
          <a:prstGeom prst="rect">
            <a:avLst/>
          </a:prstGeom>
        </p:spPr>
        <p:txBody>
          <a:bodyPr wrap="square">
            <a:spAutoFit/>
          </a:bodyPr>
          <a:lstStyle/>
          <a:p>
            <a:r>
              <a:rPr lang="en-IN" sz="2000" dirty="0"/>
              <a:t>Model  Simulated  Changes in Vegetation  Distribution in the Forests of Uttarakhand</a:t>
            </a:r>
          </a:p>
        </p:txBody>
      </p:sp>
      <p:sp>
        <p:nvSpPr>
          <p:cNvPr id="9" name="Rectangle 8"/>
          <p:cNvSpPr/>
          <p:nvPr/>
        </p:nvSpPr>
        <p:spPr>
          <a:xfrm>
            <a:off x="2858542" y="3285902"/>
            <a:ext cx="905954" cy="369332"/>
          </a:xfrm>
          <a:prstGeom prst="rect">
            <a:avLst/>
          </a:prstGeom>
        </p:spPr>
        <p:txBody>
          <a:bodyPr wrap="none">
            <a:spAutoFit/>
          </a:bodyPr>
          <a:lstStyle/>
          <a:p>
            <a:r>
              <a:rPr lang="en-IN" b="1" dirty="0"/>
              <a:t>RCP 4.5</a:t>
            </a:r>
          </a:p>
        </p:txBody>
      </p:sp>
      <p:sp>
        <p:nvSpPr>
          <p:cNvPr id="10" name="Rectangle 9"/>
          <p:cNvSpPr/>
          <p:nvPr/>
        </p:nvSpPr>
        <p:spPr>
          <a:xfrm>
            <a:off x="8084142" y="2961812"/>
            <a:ext cx="905954" cy="369332"/>
          </a:xfrm>
          <a:prstGeom prst="rect">
            <a:avLst/>
          </a:prstGeom>
        </p:spPr>
        <p:txBody>
          <a:bodyPr wrap="none">
            <a:spAutoFit/>
          </a:bodyPr>
          <a:lstStyle/>
          <a:p>
            <a:r>
              <a:rPr lang="en-IN" b="1" dirty="0"/>
              <a:t>RCP 8.5</a:t>
            </a:r>
          </a:p>
        </p:txBody>
      </p:sp>
      <p:sp>
        <p:nvSpPr>
          <p:cNvPr id="2" name="Rectangle 1"/>
          <p:cNvSpPr/>
          <p:nvPr/>
        </p:nvSpPr>
        <p:spPr>
          <a:xfrm>
            <a:off x="8537119" y="182866"/>
            <a:ext cx="1591619" cy="523220"/>
          </a:xfrm>
          <a:prstGeom prst="rect">
            <a:avLst/>
          </a:prstGeom>
        </p:spPr>
        <p:txBody>
          <a:bodyPr wrap="square">
            <a:spAutoFit/>
          </a:bodyPr>
          <a:lstStyle/>
          <a:p>
            <a:r>
              <a:rPr lang="en-GB" sz="2800" dirty="0">
                <a:solidFill>
                  <a:srgbClr val="961334"/>
                </a:solidFill>
              </a:rPr>
              <a:t>Forests</a:t>
            </a:r>
            <a:endParaRPr lang="en-GB" sz="2800" dirty="0"/>
          </a:p>
        </p:txBody>
      </p:sp>
      <p:sp>
        <p:nvSpPr>
          <p:cNvPr id="11" name="TextBox 10"/>
          <p:cNvSpPr txBox="1"/>
          <p:nvPr/>
        </p:nvSpPr>
        <p:spPr>
          <a:xfrm>
            <a:off x="7848913" y="828078"/>
            <a:ext cx="3753983" cy="2308324"/>
          </a:xfrm>
          <a:prstGeom prst="rect">
            <a:avLst/>
          </a:prstGeom>
          <a:noFill/>
        </p:spPr>
        <p:txBody>
          <a:bodyPr wrap="square" rtlCol="0">
            <a:spAutoFit/>
          </a:bodyPr>
          <a:lstStyle/>
          <a:p>
            <a:r>
              <a:rPr lang="en-IN" b="1" dirty="0"/>
              <a:t>Climate Impact Areas</a:t>
            </a:r>
          </a:p>
          <a:p>
            <a:pPr marL="342900" indent="-342900">
              <a:lnSpc>
                <a:spcPct val="150000"/>
              </a:lnSpc>
              <a:buFont typeface="+mj-lt"/>
              <a:buAutoNum type="arabicPeriod"/>
            </a:pPr>
            <a:r>
              <a:rPr lang="en-IN" dirty="0"/>
              <a:t>Changes and shifts in forest types</a:t>
            </a:r>
          </a:p>
          <a:p>
            <a:pPr marL="342900" indent="-342900">
              <a:lnSpc>
                <a:spcPct val="150000"/>
              </a:lnSpc>
              <a:buFont typeface="+mj-lt"/>
              <a:buAutoNum type="arabicPeriod"/>
            </a:pPr>
            <a:r>
              <a:rPr lang="en-IN" dirty="0"/>
              <a:t>Uncertainty in biomass availability</a:t>
            </a:r>
          </a:p>
          <a:p>
            <a:pPr marL="342900" indent="-342900">
              <a:lnSpc>
                <a:spcPct val="150000"/>
              </a:lnSpc>
              <a:buFont typeface="+mj-lt"/>
              <a:buAutoNum type="arabicPeriod"/>
            </a:pPr>
            <a:r>
              <a:rPr lang="en-IN" dirty="0"/>
              <a:t>Increase in forest fires</a:t>
            </a:r>
          </a:p>
          <a:p>
            <a:pPr marL="342900" indent="-342900">
              <a:lnSpc>
                <a:spcPct val="150000"/>
              </a:lnSpc>
              <a:buFont typeface="+mj-lt"/>
              <a:buAutoNum type="arabicPeriod"/>
            </a:pPr>
            <a:r>
              <a:rPr lang="en-IN" dirty="0"/>
              <a:t>Loss of floral biodiversity</a:t>
            </a:r>
          </a:p>
          <a:p>
            <a:endParaRPr lang="en-IN" dirty="0"/>
          </a:p>
        </p:txBody>
      </p:sp>
    </p:spTree>
    <p:extLst>
      <p:ext uri="{BB962C8B-B14F-4D97-AF65-F5344CB8AC3E}">
        <p14:creationId xmlns:p14="http://schemas.microsoft.com/office/powerpoint/2010/main" val="21525758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5164" y="1204693"/>
            <a:ext cx="10515600" cy="855600"/>
          </a:xfrm>
        </p:spPr>
        <p:txBody>
          <a:bodyPr>
            <a:normAutofit/>
          </a:bodyPr>
          <a:lstStyle/>
          <a:p>
            <a:pPr algn="ctr"/>
            <a:r>
              <a:rPr lang="en-GB" sz="4000" b="1" dirty="0">
                <a:solidFill>
                  <a:srgbClr val="961334"/>
                </a:solidFill>
                <a:latin typeface="+mn-lt"/>
              </a:rPr>
              <a:t>Agenda for Action: </a:t>
            </a:r>
            <a:r>
              <a:rPr lang="en-GB" sz="4000" dirty="0">
                <a:solidFill>
                  <a:srgbClr val="961334"/>
                </a:solidFill>
                <a:latin typeface="+mn-lt"/>
              </a:rPr>
              <a:t>Forestry</a:t>
            </a:r>
            <a:endParaRPr lang="en-IN" sz="4000" dirty="0">
              <a:solidFill>
                <a:srgbClr val="961334"/>
              </a:solidFill>
              <a:latin typeface="+mn-lt"/>
            </a:endParaRPr>
          </a:p>
        </p:txBody>
      </p:sp>
      <p:sp>
        <p:nvSpPr>
          <p:cNvPr id="3" name="Content Placeholder 2"/>
          <p:cNvSpPr>
            <a:spLocks noGrp="1"/>
          </p:cNvSpPr>
          <p:nvPr>
            <p:ph idx="1"/>
          </p:nvPr>
        </p:nvSpPr>
        <p:spPr>
          <a:xfrm>
            <a:off x="931985" y="2060293"/>
            <a:ext cx="10515600" cy="4223275"/>
          </a:xfrm>
        </p:spPr>
        <p:txBody>
          <a:bodyPr>
            <a:normAutofit/>
          </a:bodyPr>
          <a:lstStyle/>
          <a:p>
            <a:pPr lvl="0">
              <a:lnSpc>
                <a:spcPct val="150000"/>
              </a:lnSpc>
            </a:pPr>
            <a:r>
              <a:rPr lang="en-GB" dirty="0">
                <a:solidFill>
                  <a:schemeClr val="tx1">
                    <a:lumMod val="75000"/>
                    <a:lumOff val="25000"/>
                  </a:schemeClr>
                </a:solidFill>
              </a:rPr>
              <a:t>Link VRA findings with specific policies governing NTFPs</a:t>
            </a:r>
          </a:p>
          <a:p>
            <a:pPr lvl="0">
              <a:lnSpc>
                <a:spcPct val="150000"/>
              </a:lnSpc>
            </a:pPr>
            <a:r>
              <a:rPr lang="en-GB" dirty="0">
                <a:solidFill>
                  <a:schemeClr val="tx1">
                    <a:lumMod val="75000"/>
                    <a:lumOff val="25000"/>
                  </a:schemeClr>
                </a:solidFill>
              </a:rPr>
              <a:t>Strengthen existing systems to improve productivity, collection and market access for NTFPs</a:t>
            </a:r>
            <a:endParaRPr lang="en-IN" dirty="0">
              <a:solidFill>
                <a:schemeClr val="tx1">
                  <a:lumMod val="75000"/>
                  <a:lumOff val="25000"/>
                </a:schemeClr>
              </a:solidFill>
            </a:endParaRPr>
          </a:p>
          <a:p>
            <a:pPr lvl="0">
              <a:lnSpc>
                <a:spcPct val="150000"/>
              </a:lnSpc>
            </a:pPr>
            <a:r>
              <a:rPr lang="en-GB" dirty="0">
                <a:solidFill>
                  <a:schemeClr val="tx1">
                    <a:lumMod val="75000"/>
                    <a:lumOff val="25000"/>
                  </a:schemeClr>
                </a:solidFill>
              </a:rPr>
              <a:t>Research in shifts in specific forest types and tree species</a:t>
            </a:r>
          </a:p>
          <a:p>
            <a:pPr lvl="0">
              <a:lnSpc>
                <a:spcPct val="150000"/>
              </a:lnSpc>
            </a:pPr>
            <a:r>
              <a:rPr lang="en-GB" dirty="0">
                <a:solidFill>
                  <a:schemeClr val="tx1">
                    <a:lumMod val="75000"/>
                    <a:lumOff val="25000"/>
                  </a:schemeClr>
                </a:solidFill>
              </a:rPr>
              <a:t>Research on forest fires</a:t>
            </a:r>
            <a:endParaRPr lang="en-IN" dirty="0">
              <a:solidFill>
                <a:schemeClr val="tx1">
                  <a:lumMod val="75000"/>
                  <a:lumOff val="25000"/>
                </a:schemeClr>
              </a:solidFill>
            </a:endParaRPr>
          </a:p>
          <a:p>
            <a:endParaRPr lang="en-IN" dirty="0">
              <a:solidFill>
                <a:schemeClr val="tx1">
                  <a:lumMod val="50000"/>
                  <a:lumOff val="50000"/>
                </a:schemeClr>
              </a:solidFill>
            </a:endParaRPr>
          </a:p>
        </p:txBody>
      </p:sp>
      <p:pic>
        <p:nvPicPr>
          <p:cNvPr id="4" name="Picture 2" descr="C:\Users\User\Dropbox\Acclimatise_Style_pack\Acclimatise - Final Brand - Print\Acclimatise - Final Bran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55197" y="373968"/>
            <a:ext cx="2592388" cy="80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894307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User\Dropbox\Acclimatise_Style_pack\Acclimatise - Final Brand - Print\Acclimatise - Final Bran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10807" y="161987"/>
            <a:ext cx="1602448" cy="496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3"/>
          <a:stretch>
            <a:fillRect/>
          </a:stretch>
        </p:blipFill>
        <p:spPr>
          <a:xfrm>
            <a:off x="430241" y="53263"/>
            <a:ext cx="9666796" cy="6536973"/>
          </a:xfrm>
          <a:prstGeom prst="rect">
            <a:avLst/>
          </a:prstGeom>
        </p:spPr>
      </p:pic>
      <p:sp>
        <p:nvSpPr>
          <p:cNvPr id="2" name="Title 1"/>
          <p:cNvSpPr>
            <a:spLocks noGrp="1"/>
          </p:cNvSpPr>
          <p:nvPr>
            <p:ph type="title"/>
          </p:nvPr>
        </p:nvSpPr>
        <p:spPr>
          <a:xfrm>
            <a:off x="2923504" y="161987"/>
            <a:ext cx="4003198" cy="566671"/>
          </a:xfrm>
        </p:spPr>
        <p:txBody>
          <a:bodyPr>
            <a:normAutofit/>
          </a:bodyPr>
          <a:lstStyle/>
          <a:p>
            <a:pPr algn="ctr"/>
            <a:r>
              <a:rPr lang="en-GB" sz="3000" b="1" dirty="0">
                <a:solidFill>
                  <a:srgbClr val="961334"/>
                </a:solidFill>
                <a:latin typeface="+mn-lt"/>
              </a:rPr>
              <a:t>Agenda for Action</a:t>
            </a:r>
            <a:endParaRPr lang="en-IN" sz="3000" dirty="0">
              <a:solidFill>
                <a:srgbClr val="961334"/>
              </a:solidFill>
              <a:latin typeface="+mn-lt"/>
            </a:endParaRPr>
          </a:p>
        </p:txBody>
      </p:sp>
    </p:spTree>
    <p:extLst>
      <p:ext uri="{BB962C8B-B14F-4D97-AF65-F5344CB8AC3E}">
        <p14:creationId xmlns:p14="http://schemas.microsoft.com/office/powerpoint/2010/main" val="18698705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40633" y="775710"/>
            <a:ext cx="6336633" cy="3924990"/>
          </a:xfrm>
          <a:prstGeom prst="rect">
            <a:avLst/>
          </a:prstGeom>
        </p:spPr>
      </p:pic>
      <p:sp>
        <p:nvSpPr>
          <p:cNvPr id="5" name="Rectangle 4"/>
          <p:cNvSpPr/>
          <p:nvPr/>
        </p:nvSpPr>
        <p:spPr>
          <a:xfrm>
            <a:off x="0" y="0"/>
            <a:ext cx="12191999" cy="369332"/>
          </a:xfrm>
          <a:prstGeom prst="rect">
            <a:avLst/>
          </a:prstGeom>
        </p:spPr>
        <p:txBody>
          <a:bodyPr wrap="square">
            <a:spAutoFit/>
          </a:bodyPr>
          <a:lstStyle/>
          <a:p>
            <a:r>
              <a:rPr lang="en-IN" dirty="0"/>
              <a:t>Projected Future Changes in Annual Max Temperature for Mid Century and End Century with respect to Baseline (1981 - 2010)</a:t>
            </a:r>
          </a:p>
        </p:txBody>
      </p:sp>
      <p:sp>
        <p:nvSpPr>
          <p:cNvPr id="6" name="Rectangle 5"/>
          <p:cNvSpPr/>
          <p:nvPr/>
        </p:nvSpPr>
        <p:spPr>
          <a:xfrm>
            <a:off x="4985980" y="6309385"/>
            <a:ext cx="1110019" cy="369332"/>
          </a:xfrm>
          <a:prstGeom prst="rect">
            <a:avLst/>
          </a:prstGeom>
        </p:spPr>
        <p:txBody>
          <a:bodyPr wrap="square">
            <a:spAutoFit/>
          </a:bodyPr>
          <a:lstStyle/>
          <a:p>
            <a:r>
              <a:rPr lang="en-IN" b="1" dirty="0"/>
              <a:t>RCP 8.5</a:t>
            </a:r>
          </a:p>
        </p:txBody>
      </p:sp>
      <p:pic>
        <p:nvPicPr>
          <p:cNvPr id="7" name="Picture 6"/>
          <p:cNvPicPr>
            <a:picLocks noChangeAspect="1"/>
          </p:cNvPicPr>
          <p:nvPr/>
        </p:nvPicPr>
        <p:blipFill>
          <a:blip r:embed="rId3"/>
          <a:stretch>
            <a:fillRect/>
          </a:stretch>
        </p:blipFill>
        <p:spPr>
          <a:xfrm>
            <a:off x="6003094" y="3358627"/>
            <a:ext cx="6188906" cy="3320090"/>
          </a:xfrm>
          <a:prstGeom prst="rect">
            <a:avLst/>
          </a:prstGeom>
        </p:spPr>
      </p:pic>
      <p:sp>
        <p:nvSpPr>
          <p:cNvPr id="8" name="Rectangle 7"/>
          <p:cNvSpPr/>
          <p:nvPr/>
        </p:nvSpPr>
        <p:spPr>
          <a:xfrm>
            <a:off x="317929" y="4720874"/>
            <a:ext cx="1110019" cy="369332"/>
          </a:xfrm>
          <a:prstGeom prst="rect">
            <a:avLst/>
          </a:prstGeom>
        </p:spPr>
        <p:txBody>
          <a:bodyPr wrap="square">
            <a:spAutoFit/>
          </a:bodyPr>
          <a:lstStyle/>
          <a:p>
            <a:r>
              <a:rPr lang="en-IN" b="1" dirty="0"/>
              <a:t>RCP 4.5</a:t>
            </a:r>
          </a:p>
        </p:txBody>
      </p:sp>
      <p:sp>
        <p:nvSpPr>
          <p:cNvPr id="9" name="Rectangle 8"/>
          <p:cNvSpPr/>
          <p:nvPr/>
        </p:nvSpPr>
        <p:spPr>
          <a:xfrm>
            <a:off x="8009581" y="406337"/>
            <a:ext cx="1591619" cy="523220"/>
          </a:xfrm>
          <a:prstGeom prst="rect">
            <a:avLst/>
          </a:prstGeom>
        </p:spPr>
        <p:txBody>
          <a:bodyPr wrap="square">
            <a:spAutoFit/>
          </a:bodyPr>
          <a:lstStyle/>
          <a:p>
            <a:r>
              <a:rPr lang="en-GB" sz="2800" dirty="0">
                <a:solidFill>
                  <a:srgbClr val="961334"/>
                </a:solidFill>
              </a:rPr>
              <a:t>Health</a:t>
            </a:r>
            <a:endParaRPr lang="en-GB" sz="2800" dirty="0"/>
          </a:p>
        </p:txBody>
      </p:sp>
      <p:sp>
        <p:nvSpPr>
          <p:cNvPr id="10" name="TextBox 9"/>
          <p:cNvSpPr txBox="1"/>
          <p:nvPr/>
        </p:nvSpPr>
        <p:spPr>
          <a:xfrm>
            <a:off x="6705601" y="982256"/>
            <a:ext cx="5791198" cy="2169825"/>
          </a:xfrm>
          <a:prstGeom prst="rect">
            <a:avLst/>
          </a:prstGeom>
          <a:noFill/>
        </p:spPr>
        <p:txBody>
          <a:bodyPr wrap="square" rtlCol="0">
            <a:spAutoFit/>
          </a:bodyPr>
          <a:lstStyle/>
          <a:p>
            <a:r>
              <a:rPr lang="en-IN" b="1" dirty="0"/>
              <a:t>Climate Impact Areas</a:t>
            </a:r>
          </a:p>
          <a:p>
            <a:endParaRPr lang="en-IN" dirty="0"/>
          </a:p>
          <a:p>
            <a:pPr marL="342900" indent="-342900">
              <a:lnSpc>
                <a:spcPct val="150000"/>
              </a:lnSpc>
              <a:buFont typeface="+mj-lt"/>
              <a:buAutoNum type="arabicPeriod"/>
            </a:pPr>
            <a:r>
              <a:rPr lang="en-IN" dirty="0"/>
              <a:t>Increased heat stress</a:t>
            </a:r>
          </a:p>
          <a:p>
            <a:pPr marL="342900" indent="-342900">
              <a:lnSpc>
                <a:spcPct val="150000"/>
              </a:lnSpc>
              <a:buFont typeface="+mj-lt"/>
              <a:buAutoNum type="arabicPeriod"/>
            </a:pPr>
            <a:r>
              <a:rPr lang="en-IN" dirty="0"/>
              <a:t>Increase in malaria and other vector borne diseases</a:t>
            </a:r>
          </a:p>
          <a:p>
            <a:pPr marL="342900" indent="-342900">
              <a:lnSpc>
                <a:spcPct val="150000"/>
              </a:lnSpc>
              <a:buFont typeface="+mj-lt"/>
              <a:buAutoNum type="arabicPeriod"/>
            </a:pPr>
            <a:r>
              <a:rPr lang="en-IN" dirty="0"/>
              <a:t>Increased floods and landslides</a:t>
            </a:r>
          </a:p>
          <a:p>
            <a:endParaRPr lang="en-IN" dirty="0"/>
          </a:p>
        </p:txBody>
      </p:sp>
    </p:spTree>
    <p:extLst>
      <p:ext uri="{BB962C8B-B14F-4D97-AF65-F5344CB8AC3E}">
        <p14:creationId xmlns:p14="http://schemas.microsoft.com/office/powerpoint/2010/main" val="23880516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l="34186" t="4386"/>
          <a:stretch/>
        </p:blipFill>
        <p:spPr>
          <a:xfrm>
            <a:off x="5590641" y="588455"/>
            <a:ext cx="4772559" cy="5504179"/>
          </a:xfrm>
          <a:prstGeom prst="rect">
            <a:avLst/>
          </a:prstGeom>
        </p:spPr>
      </p:pic>
      <p:pic>
        <p:nvPicPr>
          <p:cNvPr id="5" name="Picture 4"/>
          <p:cNvPicPr>
            <a:picLocks noChangeAspect="1"/>
          </p:cNvPicPr>
          <p:nvPr/>
        </p:nvPicPr>
        <p:blipFill rotWithShape="1">
          <a:blip r:embed="rId4"/>
          <a:srcRect l="33366"/>
          <a:stretch/>
        </p:blipFill>
        <p:spPr>
          <a:xfrm>
            <a:off x="458085" y="556257"/>
            <a:ext cx="4723515" cy="5565006"/>
          </a:xfrm>
          <a:prstGeom prst="rect">
            <a:avLst/>
          </a:prstGeom>
        </p:spPr>
      </p:pic>
      <p:pic>
        <p:nvPicPr>
          <p:cNvPr id="6" name="Picture 5"/>
          <p:cNvPicPr>
            <a:picLocks noChangeAspect="1"/>
          </p:cNvPicPr>
          <p:nvPr/>
        </p:nvPicPr>
        <p:blipFill>
          <a:blip r:embed="rId5"/>
          <a:stretch>
            <a:fillRect/>
          </a:stretch>
        </p:blipFill>
        <p:spPr>
          <a:xfrm>
            <a:off x="2791874" y="6162332"/>
            <a:ext cx="5237536" cy="691139"/>
          </a:xfrm>
          <a:prstGeom prst="rect">
            <a:avLst/>
          </a:prstGeom>
        </p:spPr>
      </p:pic>
      <p:sp>
        <p:nvSpPr>
          <p:cNvPr id="7" name="Rectangle 6"/>
          <p:cNvSpPr/>
          <p:nvPr/>
        </p:nvSpPr>
        <p:spPr>
          <a:xfrm>
            <a:off x="417096" y="111401"/>
            <a:ext cx="11774904" cy="477054"/>
          </a:xfrm>
          <a:prstGeom prst="rect">
            <a:avLst/>
          </a:prstGeom>
        </p:spPr>
        <p:txBody>
          <a:bodyPr wrap="square">
            <a:spAutoFit/>
          </a:bodyPr>
          <a:lstStyle/>
          <a:p>
            <a:r>
              <a:rPr lang="en-IN" sz="2500" b="1" dirty="0"/>
              <a:t>Monthly Variations in the Geographic Distribution of Adult Mosquito Occurrence</a:t>
            </a:r>
          </a:p>
        </p:txBody>
      </p:sp>
      <p:sp>
        <p:nvSpPr>
          <p:cNvPr id="8" name="Rectangle 7"/>
          <p:cNvSpPr/>
          <p:nvPr/>
        </p:nvSpPr>
        <p:spPr>
          <a:xfrm>
            <a:off x="9253181" y="6139597"/>
            <a:ext cx="1110019" cy="369332"/>
          </a:xfrm>
          <a:prstGeom prst="rect">
            <a:avLst/>
          </a:prstGeom>
        </p:spPr>
        <p:txBody>
          <a:bodyPr wrap="square">
            <a:spAutoFit/>
          </a:bodyPr>
          <a:lstStyle/>
          <a:p>
            <a:r>
              <a:rPr lang="en-IN" b="1" dirty="0"/>
              <a:t>RCP 8.5</a:t>
            </a:r>
          </a:p>
        </p:txBody>
      </p:sp>
      <p:sp>
        <p:nvSpPr>
          <p:cNvPr id="9" name="Rectangle 8"/>
          <p:cNvSpPr/>
          <p:nvPr/>
        </p:nvSpPr>
        <p:spPr>
          <a:xfrm>
            <a:off x="458085" y="6176216"/>
            <a:ext cx="1110019" cy="369332"/>
          </a:xfrm>
          <a:prstGeom prst="rect">
            <a:avLst/>
          </a:prstGeom>
        </p:spPr>
        <p:txBody>
          <a:bodyPr wrap="square">
            <a:spAutoFit/>
          </a:bodyPr>
          <a:lstStyle/>
          <a:p>
            <a:r>
              <a:rPr lang="en-IN" b="1" dirty="0"/>
              <a:t>RCP 4.5</a:t>
            </a:r>
          </a:p>
        </p:txBody>
      </p:sp>
      <p:sp>
        <p:nvSpPr>
          <p:cNvPr id="10" name="Rectangle 9"/>
          <p:cNvSpPr/>
          <p:nvPr/>
        </p:nvSpPr>
        <p:spPr>
          <a:xfrm>
            <a:off x="10481790" y="1106571"/>
            <a:ext cx="1591619" cy="523220"/>
          </a:xfrm>
          <a:prstGeom prst="rect">
            <a:avLst/>
          </a:prstGeom>
        </p:spPr>
        <p:txBody>
          <a:bodyPr wrap="square">
            <a:spAutoFit/>
          </a:bodyPr>
          <a:lstStyle/>
          <a:p>
            <a:r>
              <a:rPr lang="en-GB" sz="2800" dirty="0">
                <a:solidFill>
                  <a:srgbClr val="961334"/>
                </a:solidFill>
              </a:rPr>
              <a:t>Health</a:t>
            </a:r>
            <a:endParaRPr lang="en-GB" sz="2800" dirty="0"/>
          </a:p>
        </p:txBody>
      </p:sp>
    </p:spTree>
    <p:extLst>
      <p:ext uri="{BB962C8B-B14F-4D97-AF65-F5344CB8AC3E}">
        <p14:creationId xmlns:p14="http://schemas.microsoft.com/office/powerpoint/2010/main" val="29635406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5164" y="1204693"/>
            <a:ext cx="10515600" cy="855600"/>
          </a:xfrm>
        </p:spPr>
        <p:txBody>
          <a:bodyPr>
            <a:normAutofit/>
          </a:bodyPr>
          <a:lstStyle/>
          <a:p>
            <a:pPr algn="ctr"/>
            <a:r>
              <a:rPr lang="en-GB" sz="4000" b="1" dirty="0">
                <a:solidFill>
                  <a:srgbClr val="961334"/>
                </a:solidFill>
                <a:latin typeface="+mn-lt"/>
              </a:rPr>
              <a:t>Agenda for Action: </a:t>
            </a:r>
            <a:r>
              <a:rPr lang="en-GB" sz="4000" dirty="0">
                <a:solidFill>
                  <a:srgbClr val="961334"/>
                </a:solidFill>
                <a:latin typeface="+mn-lt"/>
              </a:rPr>
              <a:t>Health</a:t>
            </a:r>
            <a:endParaRPr lang="en-IN" sz="4000" dirty="0">
              <a:solidFill>
                <a:srgbClr val="961334"/>
              </a:solidFill>
              <a:latin typeface="+mn-lt"/>
            </a:endParaRPr>
          </a:p>
        </p:txBody>
      </p:sp>
      <p:sp>
        <p:nvSpPr>
          <p:cNvPr id="3" name="Content Placeholder 2"/>
          <p:cNvSpPr>
            <a:spLocks noGrp="1"/>
          </p:cNvSpPr>
          <p:nvPr>
            <p:ph idx="1"/>
          </p:nvPr>
        </p:nvSpPr>
        <p:spPr>
          <a:xfrm>
            <a:off x="931985" y="2060293"/>
            <a:ext cx="10767646" cy="4223275"/>
          </a:xfrm>
        </p:spPr>
        <p:txBody>
          <a:bodyPr>
            <a:normAutofit/>
          </a:bodyPr>
          <a:lstStyle/>
          <a:p>
            <a:pPr lvl="0">
              <a:lnSpc>
                <a:spcPct val="100000"/>
              </a:lnSpc>
            </a:pPr>
            <a:r>
              <a:rPr lang="en-GB" dirty="0">
                <a:solidFill>
                  <a:schemeClr val="tx1">
                    <a:lumMod val="75000"/>
                    <a:lumOff val="25000"/>
                  </a:schemeClr>
                </a:solidFill>
              </a:rPr>
              <a:t>Factor heat stress as a health impact in current policies ~Heat Action Plan</a:t>
            </a:r>
          </a:p>
          <a:p>
            <a:pPr lvl="0">
              <a:lnSpc>
                <a:spcPct val="120000"/>
              </a:lnSpc>
            </a:pPr>
            <a:r>
              <a:rPr lang="en-GB" dirty="0">
                <a:solidFill>
                  <a:schemeClr val="tx1">
                    <a:lumMod val="75000"/>
                    <a:lumOff val="25000"/>
                  </a:schemeClr>
                </a:solidFill>
              </a:rPr>
              <a:t>Review and strengthen programmes to tackle vector borne diseases: Focus beyond the current plain districts</a:t>
            </a:r>
            <a:endParaRPr lang="en-IN" dirty="0">
              <a:solidFill>
                <a:schemeClr val="tx1">
                  <a:lumMod val="75000"/>
                  <a:lumOff val="25000"/>
                </a:schemeClr>
              </a:solidFill>
            </a:endParaRPr>
          </a:p>
          <a:p>
            <a:pPr lvl="0">
              <a:lnSpc>
                <a:spcPct val="160000"/>
              </a:lnSpc>
            </a:pPr>
            <a:r>
              <a:rPr lang="en-GB" dirty="0">
                <a:solidFill>
                  <a:schemeClr val="tx1">
                    <a:lumMod val="75000"/>
                    <a:lumOff val="25000"/>
                  </a:schemeClr>
                </a:solidFill>
              </a:rPr>
              <a:t>Undertake district level analysis of disaster prone regions </a:t>
            </a:r>
            <a:endParaRPr lang="en-IN" dirty="0">
              <a:solidFill>
                <a:schemeClr val="tx1">
                  <a:lumMod val="75000"/>
                  <a:lumOff val="25000"/>
                </a:schemeClr>
              </a:solidFill>
            </a:endParaRPr>
          </a:p>
          <a:p>
            <a:pPr lvl="0">
              <a:lnSpc>
                <a:spcPct val="100000"/>
              </a:lnSpc>
            </a:pPr>
            <a:r>
              <a:rPr lang="en-GB" dirty="0">
                <a:solidFill>
                  <a:schemeClr val="tx1">
                    <a:lumMod val="75000"/>
                    <a:lumOff val="25000"/>
                  </a:schemeClr>
                </a:solidFill>
              </a:rPr>
              <a:t>Focus on cloud-bursts, assessment of water bodies and water surface  temperatures  </a:t>
            </a:r>
            <a:endParaRPr lang="en-IN" dirty="0">
              <a:solidFill>
                <a:schemeClr val="tx1">
                  <a:lumMod val="75000"/>
                  <a:lumOff val="25000"/>
                </a:schemeClr>
              </a:solidFill>
            </a:endParaRPr>
          </a:p>
          <a:p>
            <a:endParaRPr lang="en-IN" dirty="0">
              <a:solidFill>
                <a:schemeClr val="tx1">
                  <a:lumMod val="50000"/>
                  <a:lumOff val="50000"/>
                </a:schemeClr>
              </a:solidFill>
            </a:endParaRPr>
          </a:p>
        </p:txBody>
      </p:sp>
      <p:pic>
        <p:nvPicPr>
          <p:cNvPr id="4" name="Picture 2" descr="C:\Users\User\Dropbox\Acclimatise_Style_pack\Acclimatise - Final Brand - Print\Acclimatise - Final Bran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55197" y="373968"/>
            <a:ext cx="2592388" cy="80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81135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358843" y="0"/>
            <a:ext cx="10453450" cy="6439438"/>
          </a:xfrm>
          <a:prstGeom prst="rect">
            <a:avLst/>
          </a:prstGeom>
        </p:spPr>
      </p:pic>
      <p:sp>
        <p:nvSpPr>
          <p:cNvPr id="2" name="Title 1"/>
          <p:cNvSpPr>
            <a:spLocks noGrp="1"/>
          </p:cNvSpPr>
          <p:nvPr>
            <p:ph type="title"/>
          </p:nvPr>
        </p:nvSpPr>
        <p:spPr>
          <a:xfrm>
            <a:off x="3322750" y="410253"/>
            <a:ext cx="4003198" cy="566671"/>
          </a:xfrm>
        </p:spPr>
        <p:txBody>
          <a:bodyPr>
            <a:normAutofit/>
          </a:bodyPr>
          <a:lstStyle/>
          <a:p>
            <a:pPr algn="ctr"/>
            <a:r>
              <a:rPr lang="en-GB" sz="3000" b="1" dirty="0">
                <a:solidFill>
                  <a:srgbClr val="961334"/>
                </a:solidFill>
                <a:latin typeface="+mn-lt"/>
              </a:rPr>
              <a:t>Agenda for Action</a:t>
            </a:r>
            <a:endParaRPr lang="en-IN" sz="3000" dirty="0">
              <a:solidFill>
                <a:srgbClr val="961334"/>
              </a:solidFill>
              <a:latin typeface="+mn-lt"/>
            </a:endParaRPr>
          </a:p>
        </p:txBody>
      </p:sp>
      <p:pic>
        <p:nvPicPr>
          <p:cNvPr id="4" name="Picture 2" descr="C:\Users\User\Dropbox\Acclimatise_Style_pack\Acclimatise - Final Brand - Print\Acclimatise - Final Bran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86824" y="235691"/>
            <a:ext cx="1602448" cy="496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333136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5182" y="1204694"/>
            <a:ext cx="10515600" cy="855600"/>
          </a:xfrm>
        </p:spPr>
        <p:txBody>
          <a:bodyPr>
            <a:normAutofit fontScale="90000"/>
          </a:bodyPr>
          <a:lstStyle/>
          <a:p>
            <a:pPr algn="ctr"/>
            <a:r>
              <a:rPr lang="en-GB" b="1" dirty="0">
                <a:solidFill>
                  <a:srgbClr val="961334"/>
                </a:solidFill>
                <a:latin typeface="+mn-lt"/>
              </a:rPr>
              <a:t>State Climate Plans in India: current context</a:t>
            </a:r>
            <a:br>
              <a:rPr lang="en-IN" b="1" dirty="0">
                <a:solidFill>
                  <a:srgbClr val="961334"/>
                </a:solidFill>
                <a:latin typeface="+mn-lt"/>
              </a:rPr>
            </a:br>
            <a:endParaRPr lang="en-IN" b="1" dirty="0">
              <a:solidFill>
                <a:srgbClr val="961334"/>
              </a:solidFill>
              <a:latin typeface="+mn-lt"/>
            </a:endParaRPr>
          </a:p>
        </p:txBody>
      </p:sp>
      <p:sp>
        <p:nvSpPr>
          <p:cNvPr id="3" name="Content Placeholder 2"/>
          <p:cNvSpPr>
            <a:spLocks noGrp="1"/>
          </p:cNvSpPr>
          <p:nvPr>
            <p:ph idx="1"/>
          </p:nvPr>
        </p:nvSpPr>
        <p:spPr>
          <a:xfrm>
            <a:off x="931985" y="1775012"/>
            <a:ext cx="10515600" cy="4180311"/>
          </a:xfrm>
        </p:spPr>
        <p:txBody>
          <a:bodyPr>
            <a:normAutofit fontScale="70000" lnSpcReduction="20000"/>
          </a:bodyPr>
          <a:lstStyle/>
          <a:p>
            <a:pPr lvl="0">
              <a:lnSpc>
                <a:spcPct val="150000"/>
              </a:lnSpc>
            </a:pPr>
            <a:r>
              <a:rPr lang="en-GB" sz="3100" dirty="0">
                <a:solidFill>
                  <a:schemeClr val="tx1">
                    <a:lumMod val="75000"/>
                    <a:lumOff val="25000"/>
                  </a:schemeClr>
                </a:solidFill>
              </a:rPr>
              <a:t>All states and UTs have drafted State Action Plans on Climate Change (SAPCCs)  </a:t>
            </a:r>
          </a:p>
          <a:p>
            <a:pPr lvl="0">
              <a:lnSpc>
                <a:spcPct val="150000"/>
              </a:lnSpc>
            </a:pPr>
            <a:r>
              <a:rPr lang="en-GB" sz="3100" dirty="0">
                <a:solidFill>
                  <a:schemeClr val="tx1">
                    <a:lumMod val="75000"/>
                    <a:lumOff val="25000"/>
                  </a:schemeClr>
                </a:solidFill>
              </a:rPr>
              <a:t>Currently focussing on</a:t>
            </a:r>
          </a:p>
          <a:p>
            <a:pPr lvl="2">
              <a:lnSpc>
                <a:spcPct val="120000"/>
              </a:lnSpc>
            </a:pPr>
            <a:r>
              <a:rPr lang="en-GB" sz="2500" dirty="0"/>
              <a:t>Vulnerability Risk Assessments (VRAs)</a:t>
            </a:r>
            <a:endParaRPr lang="en-IN" sz="2500" dirty="0"/>
          </a:p>
          <a:p>
            <a:pPr lvl="2">
              <a:lnSpc>
                <a:spcPct val="120000"/>
              </a:lnSpc>
            </a:pPr>
            <a:r>
              <a:rPr lang="en-GB" sz="2500" dirty="0"/>
              <a:t>Prioritisation through implementation plans</a:t>
            </a:r>
            <a:endParaRPr lang="en-IN" sz="2500" dirty="0"/>
          </a:p>
          <a:p>
            <a:pPr lvl="2">
              <a:lnSpc>
                <a:spcPct val="120000"/>
              </a:lnSpc>
            </a:pPr>
            <a:r>
              <a:rPr lang="en-GB" sz="2500" dirty="0"/>
              <a:t>Mainstreaming in priority sectors</a:t>
            </a:r>
          </a:p>
          <a:p>
            <a:pPr lvl="2">
              <a:lnSpc>
                <a:spcPct val="120000"/>
              </a:lnSpc>
            </a:pPr>
            <a:r>
              <a:rPr lang="en-GB" sz="2500" dirty="0"/>
              <a:t>Pipeline of projects for funding</a:t>
            </a:r>
          </a:p>
          <a:p>
            <a:pPr lvl="2">
              <a:lnSpc>
                <a:spcPct val="120000"/>
              </a:lnSpc>
            </a:pPr>
            <a:r>
              <a:rPr lang="en-GB" sz="2500" dirty="0"/>
              <a:t>Funding though existing schemes </a:t>
            </a:r>
          </a:p>
          <a:p>
            <a:pPr>
              <a:lnSpc>
                <a:spcPct val="150000"/>
              </a:lnSpc>
            </a:pPr>
            <a:r>
              <a:rPr lang="en-IN" sz="3100" dirty="0">
                <a:solidFill>
                  <a:schemeClr val="tx1">
                    <a:lumMod val="75000"/>
                    <a:lumOff val="25000"/>
                  </a:schemeClr>
                </a:solidFill>
              </a:rPr>
              <a:t>Next Steps</a:t>
            </a:r>
          </a:p>
          <a:p>
            <a:pPr lvl="2">
              <a:lnSpc>
                <a:spcPct val="150000"/>
              </a:lnSpc>
            </a:pPr>
            <a:r>
              <a:rPr lang="en-GB" sz="2500" dirty="0"/>
              <a:t>Find linkages with India’s Nationally Determined Contributions and ongoing National Adaptation Plan </a:t>
            </a:r>
            <a:endParaRPr lang="en-IN" sz="2500" dirty="0"/>
          </a:p>
          <a:p>
            <a:endParaRPr lang="en-IN" dirty="0"/>
          </a:p>
        </p:txBody>
      </p:sp>
    </p:spTree>
    <p:extLst>
      <p:ext uri="{BB962C8B-B14F-4D97-AF65-F5344CB8AC3E}">
        <p14:creationId xmlns:p14="http://schemas.microsoft.com/office/powerpoint/2010/main" val="15055881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srcRect l="-125" t="-2901" r="125" b="7236"/>
          <a:stretch/>
        </p:blipFill>
        <p:spPr>
          <a:xfrm>
            <a:off x="529160" y="1819526"/>
            <a:ext cx="10940244" cy="4804013"/>
          </a:xfrm>
          <a:prstGeom prst="rect">
            <a:avLst/>
          </a:prstGeom>
        </p:spPr>
      </p:pic>
      <p:sp>
        <p:nvSpPr>
          <p:cNvPr id="5" name="Rectangle 4"/>
          <p:cNvSpPr/>
          <p:nvPr/>
        </p:nvSpPr>
        <p:spPr>
          <a:xfrm>
            <a:off x="529160" y="166870"/>
            <a:ext cx="2120518" cy="523220"/>
          </a:xfrm>
          <a:prstGeom prst="rect">
            <a:avLst/>
          </a:prstGeom>
        </p:spPr>
        <p:txBody>
          <a:bodyPr wrap="square">
            <a:spAutoFit/>
          </a:bodyPr>
          <a:lstStyle/>
          <a:p>
            <a:r>
              <a:rPr lang="en-GB" sz="2800" dirty="0">
                <a:solidFill>
                  <a:srgbClr val="961334"/>
                </a:solidFill>
              </a:rPr>
              <a:t>Disaster Risk</a:t>
            </a:r>
            <a:endParaRPr lang="en-GB" sz="2800" dirty="0"/>
          </a:p>
        </p:txBody>
      </p:sp>
      <p:sp>
        <p:nvSpPr>
          <p:cNvPr id="6" name="TextBox 5"/>
          <p:cNvSpPr txBox="1"/>
          <p:nvPr/>
        </p:nvSpPr>
        <p:spPr>
          <a:xfrm>
            <a:off x="5284038" y="83873"/>
            <a:ext cx="10396747" cy="2308324"/>
          </a:xfrm>
          <a:prstGeom prst="rect">
            <a:avLst/>
          </a:prstGeom>
          <a:noFill/>
        </p:spPr>
        <p:txBody>
          <a:bodyPr wrap="square" rtlCol="0">
            <a:spAutoFit/>
          </a:bodyPr>
          <a:lstStyle/>
          <a:p>
            <a:r>
              <a:rPr lang="en-IN" dirty="0"/>
              <a:t>Climate Impact Areas</a:t>
            </a:r>
          </a:p>
          <a:p>
            <a:pPr marL="342900" indent="-342900">
              <a:lnSpc>
                <a:spcPct val="150000"/>
              </a:lnSpc>
              <a:buFont typeface="+mj-lt"/>
              <a:buAutoNum type="arabicPeriod"/>
            </a:pPr>
            <a:r>
              <a:rPr lang="en-IN" dirty="0"/>
              <a:t>Worsening soil erosion and landslides</a:t>
            </a:r>
          </a:p>
          <a:p>
            <a:pPr marL="342900" indent="-342900">
              <a:lnSpc>
                <a:spcPct val="150000"/>
              </a:lnSpc>
              <a:buFont typeface="+mj-lt"/>
              <a:buAutoNum type="arabicPeriod"/>
            </a:pPr>
            <a:r>
              <a:rPr lang="en-IN" dirty="0"/>
              <a:t>Floods and landslides increase vulnerability of local communities</a:t>
            </a:r>
          </a:p>
          <a:p>
            <a:pPr marL="342900" indent="-342900">
              <a:lnSpc>
                <a:spcPct val="150000"/>
              </a:lnSpc>
              <a:buFont typeface="+mj-lt"/>
              <a:buAutoNum type="arabicPeriod"/>
            </a:pPr>
            <a:r>
              <a:rPr lang="en-IN" dirty="0"/>
              <a:t>Climate risks not linked to current disaster management policies</a:t>
            </a:r>
          </a:p>
          <a:p>
            <a:pPr marL="342900" indent="-342900">
              <a:lnSpc>
                <a:spcPct val="150000"/>
              </a:lnSpc>
              <a:buFont typeface="+mj-lt"/>
              <a:buAutoNum type="arabicPeriod"/>
            </a:pPr>
            <a:r>
              <a:rPr lang="en-IN" dirty="0"/>
              <a:t>Risk of snow melt and GLOFs resulting in flash floods</a:t>
            </a:r>
          </a:p>
          <a:p>
            <a:endParaRPr lang="en-IN" dirty="0"/>
          </a:p>
        </p:txBody>
      </p:sp>
    </p:spTree>
    <p:extLst>
      <p:ext uri="{BB962C8B-B14F-4D97-AF65-F5344CB8AC3E}">
        <p14:creationId xmlns:p14="http://schemas.microsoft.com/office/powerpoint/2010/main" val="24588629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771041" y="0"/>
            <a:ext cx="10515600" cy="1325563"/>
          </a:xfrm>
        </p:spPr>
        <p:txBody>
          <a:bodyPr>
            <a:normAutofit/>
          </a:bodyPr>
          <a:lstStyle/>
          <a:p>
            <a:pPr algn="ctr"/>
            <a:r>
              <a:rPr lang="en-GB" sz="4000" b="1" dirty="0">
                <a:solidFill>
                  <a:srgbClr val="961334"/>
                </a:solidFill>
                <a:latin typeface="+mn-lt"/>
              </a:rPr>
              <a:t>Disaster Risk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43695437"/>
              </p:ext>
            </p:extLst>
          </p:nvPr>
        </p:nvGraphicFramePr>
        <p:xfrm>
          <a:off x="433953" y="929897"/>
          <a:ext cx="11189776" cy="5680129"/>
        </p:xfrm>
        <a:graphic>
          <a:graphicData uri="http://schemas.openxmlformats.org/drawingml/2006/table">
            <a:tbl>
              <a:tblPr firstRow="1" firstCol="1" bandRow="1">
                <a:tableStyleId>{5C22544A-7EE6-4342-B048-85BDC9FD1C3A}</a:tableStyleId>
              </a:tblPr>
              <a:tblGrid>
                <a:gridCol w="11189776">
                  <a:extLst>
                    <a:ext uri="{9D8B030D-6E8A-4147-A177-3AD203B41FA5}">
                      <a16:colId xmlns:a16="http://schemas.microsoft.com/office/drawing/2014/main" val="20000"/>
                    </a:ext>
                  </a:extLst>
                </a:gridCol>
              </a:tblGrid>
              <a:tr h="790414">
                <a:tc>
                  <a:txBody>
                    <a:bodyPr/>
                    <a:lstStyle/>
                    <a:p>
                      <a:pPr algn="ctr">
                        <a:lnSpc>
                          <a:spcPct val="115000"/>
                        </a:lnSpc>
                        <a:spcBef>
                          <a:spcPts val="600"/>
                        </a:spcBef>
                        <a:spcAft>
                          <a:spcPts val="600"/>
                        </a:spcAft>
                      </a:pPr>
                      <a:r>
                        <a:rPr lang="en-GB" sz="3500" dirty="0">
                          <a:solidFill>
                            <a:schemeClr val="tx1">
                              <a:lumMod val="75000"/>
                              <a:lumOff val="25000"/>
                            </a:schemeClr>
                          </a:solidFill>
                          <a:effectLst/>
                        </a:rPr>
                        <a:t>Worsening soil erosion and landslides</a:t>
                      </a:r>
                      <a:endParaRPr lang="en-IN" sz="35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5946" marR="55946" marT="0" marB="0">
                    <a:noFill/>
                  </a:tcPr>
                </a:tc>
                <a:extLst>
                  <a:ext uri="{0D108BD9-81ED-4DB2-BD59-A6C34878D82A}">
                    <a16:rowId xmlns:a16="http://schemas.microsoft.com/office/drawing/2014/main" val="10000"/>
                  </a:ext>
                </a:extLst>
              </a:tr>
              <a:tr h="4889715">
                <a:tc>
                  <a:txBody>
                    <a:bodyPr/>
                    <a:lstStyle/>
                    <a:p>
                      <a:pPr marL="342900" lvl="0" indent="-342900" algn="l">
                        <a:lnSpc>
                          <a:spcPct val="115000"/>
                        </a:lnSpc>
                        <a:spcAft>
                          <a:spcPts val="0"/>
                        </a:spcAft>
                        <a:buFont typeface="Symbol" panose="05050102010706020507" pitchFamily="18" charset="2"/>
                        <a:buChar char=""/>
                      </a:pPr>
                      <a:r>
                        <a:rPr lang="en-GB" sz="3000" b="0" dirty="0">
                          <a:solidFill>
                            <a:schemeClr val="tx1">
                              <a:lumMod val="75000"/>
                              <a:lumOff val="25000"/>
                            </a:schemeClr>
                          </a:solidFill>
                          <a:effectLst/>
                        </a:rPr>
                        <a:t>Incorporate landslide management techniques in all infrastructure development, with emphasis on road construction</a:t>
                      </a:r>
                    </a:p>
                    <a:p>
                      <a:pPr marL="342900" lvl="0" indent="-342900" algn="l">
                        <a:lnSpc>
                          <a:spcPct val="115000"/>
                        </a:lnSpc>
                        <a:spcAft>
                          <a:spcPts val="0"/>
                        </a:spcAft>
                        <a:buFont typeface="Symbol" panose="05050102010706020507" pitchFamily="18" charset="2"/>
                        <a:buChar char=""/>
                      </a:pPr>
                      <a:endParaRPr lang="en-GB" sz="1000" b="0" dirty="0">
                        <a:solidFill>
                          <a:schemeClr val="tx1">
                            <a:lumMod val="75000"/>
                            <a:lumOff val="25000"/>
                          </a:schemeClr>
                        </a:solidFill>
                        <a:effectLst/>
                      </a:endParaRPr>
                    </a:p>
                    <a:p>
                      <a:pPr marL="914400" lvl="1" indent="-457200" algn="l">
                        <a:lnSpc>
                          <a:spcPct val="115000"/>
                        </a:lnSpc>
                        <a:spcAft>
                          <a:spcPts val="0"/>
                        </a:spcAft>
                        <a:buFont typeface="Wingdings" panose="05000000000000000000" pitchFamily="2" charset="2"/>
                        <a:buChar char="Ø"/>
                      </a:pPr>
                      <a:r>
                        <a:rPr lang="en-GB" sz="3000" b="0" dirty="0">
                          <a:solidFill>
                            <a:schemeClr val="tx1">
                              <a:lumMod val="75000"/>
                              <a:lumOff val="25000"/>
                            </a:schemeClr>
                          </a:solidFill>
                          <a:effectLst/>
                        </a:rPr>
                        <a:t>Measures such as no habitation on quaternary deposits, little to no use of explosives in the hills, slope stabilization measures aligned with all slope modification works)</a:t>
                      </a:r>
                      <a:endParaRPr lang="en-IN" sz="3000" b="0" dirty="0">
                        <a:solidFill>
                          <a:schemeClr val="tx1">
                            <a:lumMod val="75000"/>
                            <a:lumOff val="25000"/>
                          </a:schemeClr>
                        </a:solidFill>
                        <a:effectLst/>
                      </a:endParaRPr>
                    </a:p>
                    <a:p>
                      <a:pPr marL="144145" algn="l">
                        <a:lnSpc>
                          <a:spcPct val="115000"/>
                        </a:lnSpc>
                        <a:spcAft>
                          <a:spcPts val="0"/>
                        </a:spcAft>
                      </a:pPr>
                      <a:r>
                        <a:rPr lang="en-GB" sz="3000" b="0" dirty="0">
                          <a:solidFill>
                            <a:schemeClr val="tx1">
                              <a:lumMod val="75000"/>
                              <a:lumOff val="25000"/>
                            </a:schemeClr>
                          </a:solidFill>
                          <a:effectLst/>
                        </a:rPr>
                        <a:t> </a:t>
                      </a:r>
                      <a:endParaRPr lang="en-IN" sz="3000" b="0" dirty="0">
                        <a:solidFill>
                          <a:schemeClr val="tx1">
                            <a:lumMod val="75000"/>
                            <a:lumOff val="25000"/>
                          </a:schemeClr>
                        </a:solidFill>
                        <a:effectLst/>
                      </a:endParaRPr>
                    </a:p>
                    <a:p>
                      <a:pPr marL="342900" lvl="0" indent="-342900" algn="just">
                        <a:lnSpc>
                          <a:spcPct val="115000"/>
                        </a:lnSpc>
                        <a:spcBef>
                          <a:spcPts val="600"/>
                        </a:spcBef>
                        <a:spcAft>
                          <a:spcPts val="0"/>
                        </a:spcAft>
                        <a:buFont typeface="Symbol" panose="05050102010706020507" pitchFamily="18" charset="2"/>
                        <a:buChar char=""/>
                      </a:pPr>
                      <a:r>
                        <a:rPr lang="en-GB" sz="3000" b="0" dirty="0">
                          <a:solidFill>
                            <a:schemeClr val="tx1">
                              <a:lumMod val="75000"/>
                              <a:lumOff val="25000"/>
                            </a:schemeClr>
                          </a:solidFill>
                          <a:effectLst/>
                        </a:rPr>
                        <a:t>Forest conservation and avoided deforestation measures in disaster prone regions linked to VRA findings</a:t>
                      </a:r>
                      <a:endParaRPr lang="en-IN" sz="3000" b="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5946" marR="55946" marT="0" marB="0">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0576492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771041" y="0"/>
            <a:ext cx="10515600" cy="1325563"/>
          </a:xfrm>
        </p:spPr>
        <p:txBody>
          <a:bodyPr>
            <a:normAutofit/>
          </a:bodyPr>
          <a:lstStyle/>
          <a:p>
            <a:pPr algn="ctr"/>
            <a:r>
              <a:rPr lang="en-GB" sz="4000" b="1" dirty="0">
                <a:solidFill>
                  <a:srgbClr val="961334"/>
                </a:solidFill>
                <a:latin typeface="+mn-lt"/>
              </a:rPr>
              <a:t>Disaster Risk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25753174"/>
              </p:ext>
            </p:extLst>
          </p:nvPr>
        </p:nvGraphicFramePr>
        <p:xfrm>
          <a:off x="433953" y="929898"/>
          <a:ext cx="11189776" cy="5697896"/>
        </p:xfrm>
        <a:graphic>
          <a:graphicData uri="http://schemas.openxmlformats.org/drawingml/2006/table">
            <a:tbl>
              <a:tblPr firstRow="1" firstCol="1" bandRow="1">
                <a:tableStyleId>{5C22544A-7EE6-4342-B048-85BDC9FD1C3A}</a:tableStyleId>
              </a:tblPr>
              <a:tblGrid>
                <a:gridCol w="11189776">
                  <a:extLst>
                    <a:ext uri="{9D8B030D-6E8A-4147-A177-3AD203B41FA5}">
                      <a16:colId xmlns:a16="http://schemas.microsoft.com/office/drawing/2014/main" val="20000"/>
                    </a:ext>
                  </a:extLst>
                </a:gridCol>
              </a:tblGrid>
              <a:tr h="1462008">
                <a:tc>
                  <a:txBody>
                    <a:bodyPr/>
                    <a:lstStyle/>
                    <a:p>
                      <a:pPr algn="ctr">
                        <a:lnSpc>
                          <a:spcPct val="115000"/>
                        </a:lnSpc>
                        <a:spcBef>
                          <a:spcPts val="600"/>
                        </a:spcBef>
                        <a:spcAft>
                          <a:spcPts val="600"/>
                        </a:spcAft>
                      </a:pPr>
                      <a:r>
                        <a:rPr lang="en-IN" sz="3500" dirty="0">
                          <a:solidFill>
                            <a:schemeClr val="tx1">
                              <a:lumMod val="75000"/>
                              <a:lumOff val="25000"/>
                            </a:schemeClr>
                          </a:solidFill>
                          <a:effectLst/>
                        </a:rPr>
                        <a:t>Climate risk not linked to current disaster management policies </a:t>
                      </a:r>
                    </a:p>
                    <a:p>
                      <a:pPr algn="ctr">
                        <a:lnSpc>
                          <a:spcPct val="115000"/>
                        </a:lnSpc>
                        <a:spcBef>
                          <a:spcPts val="600"/>
                        </a:spcBef>
                        <a:spcAft>
                          <a:spcPts val="600"/>
                        </a:spcAft>
                      </a:pPr>
                      <a:endParaRPr lang="en-IN" sz="15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5946" marR="55946" marT="0" marB="0">
                    <a:noFill/>
                  </a:tcPr>
                </a:tc>
                <a:extLst>
                  <a:ext uri="{0D108BD9-81ED-4DB2-BD59-A6C34878D82A}">
                    <a16:rowId xmlns:a16="http://schemas.microsoft.com/office/drawing/2014/main" val="10000"/>
                  </a:ext>
                </a:extLst>
              </a:tr>
              <a:tr h="4055786">
                <a:tc>
                  <a:txBody>
                    <a:bodyPr/>
                    <a:lstStyle/>
                    <a:p>
                      <a:pPr marL="342900" lvl="0" indent="-342900" algn="l">
                        <a:lnSpc>
                          <a:spcPct val="115000"/>
                        </a:lnSpc>
                        <a:spcAft>
                          <a:spcPts val="0"/>
                        </a:spcAft>
                        <a:buFont typeface="Symbol" panose="05050102010706020507" pitchFamily="18" charset="2"/>
                        <a:buChar char=""/>
                      </a:pPr>
                      <a:r>
                        <a:rPr lang="en-IN" sz="3200" b="0" dirty="0">
                          <a:solidFill>
                            <a:schemeClr val="tx1">
                              <a:lumMod val="75000"/>
                              <a:lumOff val="25000"/>
                            </a:schemeClr>
                          </a:solidFill>
                          <a:effectLst/>
                        </a:rPr>
                        <a:t>Review and update of state, districts and village disaster management plans linked to risk analysis report</a:t>
                      </a:r>
                    </a:p>
                    <a:p>
                      <a:pPr marL="342900" lvl="0" indent="-342900" algn="l">
                        <a:lnSpc>
                          <a:spcPct val="115000"/>
                        </a:lnSpc>
                        <a:spcAft>
                          <a:spcPts val="0"/>
                        </a:spcAft>
                        <a:buFont typeface="Symbol" panose="05050102010706020507" pitchFamily="18" charset="2"/>
                        <a:buChar char=""/>
                      </a:pPr>
                      <a:endParaRPr lang="en-IN" sz="3200" b="0" dirty="0">
                        <a:solidFill>
                          <a:schemeClr val="tx1">
                            <a:lumMod val="75000"/>
                            <a:lumOff val="25000"/>
                          </a:schemeClr>
                        </a:solidFill>
                        <a:effectLst/>
                      </a:endParaRPr>
                    </a:p>
                    <a:p>
                      <a:pPr marL="342900" lvl="0" indent="-342900" algn="l">
                        <a:lnSpc>
                          <a:spcPct val="115000"/>
                        </a:lnSpc>
                        <a:spcAft>
                          <a:spcPts val="0"/>
                        </a:spcAft>
                        <a:buFont typeface="Symbol" panose="05050102010706020507" pitchFamily="18" charset="2"/>
                        <a:buChar char=""/>
                      </a:pPr>
                      <a:r>
                        <a:rPr lang="en-IN" sz="3200" b="0" dirty="0">
                          <a:solidFill>
                            <a:schemeClr val="tx1">
                              <a:lumMod val="75000"/>
                              <a:lumOff val="25000"/>
                            </a:schemeClr>
                          </a:solidFill>
                          <a:effectLst/>
                        </a:rPr>
                        <a:t>Re-examine critical infrastructure inventory (such as police resources, hospitals, Primary and community health care centres, helipads etc.) as detailed in the SNDP for vulnerable districts and blocks based on the risk analysis report </a:t>
                      </a:r>
                      <a:endParaRPr lang="en-IN" sz="3200" b="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5946" marR="55946" marT="0" marB="0">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1586922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771041" y="0"/>
            <a:ext cx="10515600" cy="1325563"/>
          </a:xfrm>
        </p:spPr>
        <p:txBody>
          <a:bodyPr>
            <a:normAutofit/>
          </a:bodyPr>
          <a:lstStyle/>
          <a:p>
            <a:pPr algn="ctr"/>
            <a:r>
              <a:rPr lang="en-GB" sz="4000" b="1" dirty="0">
                <a:solidFill>
                  <a:srgbClr val="961334"/>
                </a:solidFill>
                <a:latin typeface="+mn-lt"/>
              </a:rPr>
              <a:t>Disaster Risk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22675643"/>
              </p:ext>
            </p:extLst>
          </p:nvPr>
        </p:nvGraphicFramePr>
        <p:xfrm>
          <a:off x="433953" y="1325563"/>
          <a:ext cx="11189776" cy="5517794"/>
        </p:xfrm>
        <a:graphic>
          <a:graphicData uri="http://schemas.openxmlformats.org/drawingml/2006/table">
            <a:tbl>
              <a:tblPr firstRow="1" firstCol="1" bandRow="1">
                <a:tableStyleId>{5C22544A-7EE6-4342-B048-85BDC9FD1C3A}</a:tableStyleId>
              </a:tblPr>
              <a:tblGrid>
                <a:gridCol w="11189776">
                  <a:extLst>
                    <a:ext uri="{9D8B030D-6E8A-4147-A177-3AD203B41FA5}">
                      <a16:colId xmlns:a16="http://schemas.microsoft.com/office/drawing/2014/main" val="20000"/>
                    </a:ext>
                  </a:extLst>
                </a:gridCol>
              </a:tblGrid>
              <a:tr h="1462008">
                <a:tc>
                  <a:txBody>
                    <a:bodyPr/>
                    <a:lstStyle/>
                    <a:p>
                      <a:pPr algn="ctr">
                        <a:lnSpc>
                          <a:spcPct val="115000"/>
                        </a:lnSpc>
                        <a:spcBef>
                          <a:spcPts val="600"/>
                        </a:spcBef>
                        <a:spcAft>
                          <a:spcPts val="600"/>
                        </a:spcAft>
                      </a:pPr>
                      <a:r>
                        <a:rPr lang="en-IN" sz="3500" dirty="0">
                          <a:solidFill>
                            <a:schemeClr val="tx1">
                              <a:lumMod val="75000"/>
                              <a:lumOff val="25000"/>
                            </a:schemeClr>
                          </a:solidFill>
                          <a:effectLst/>
                        </a:rPr>
                        <a:t>Snow melt and GLOFs resulting in flash floods</a:t>
                      </a:r>
                      <a:endParaRPr lang="en-IN" sz="15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5946" marR="55946" marT="0" marB="0">
                    <a:noFill/>
                  </a:tcPr>
                </a:tc>
                <a:extLst>
                  <a:ext uri="{0D108BD9-81ED-4DB2-BD59-A6C34878D82A}">
                    <a16:rowId xmlns:a16="http://schemas.microsoft.com/office/drawing/2014/main" val="10000"/>
                  </a:ext>
                </a:extLst>
              </a:tr>
              <a:tr h="4055786">
                <a:tc>
                  <a:txBody>
                    <a:bodyPr/>
                    <a:lstStyle/>
                    <a:p>
                      <a:pPr marL="342900" lvl="0" indent="-342900" algn="l">
                        <a:lnSpc>
                          <a:spcPct val="115000"/>
                        </a:lnSpc>
                        <a:spcAft>
                          <a:spcPts val="0"/>
                        </a:spcAft>
                        <a:buFont typeface="Symbol" panose="05050102010706020507" pitchFamily="18" charset="2"/>
                        <a:buChar char=""/>
                      </a:pPr>
                      <a:r>
                        <a:rPr lang="en-IN" sz="3400" b="0" dirty="0">
                          <a:solidFill>
                            <a:schemeClr val="tx1">
                              <a:lumMod val="75000"/>
                              <a:lumOff val="25000"/>
                            </a:schemeClr>
                          </a:solidFill>
                          <a:effectLst/>
                        </a:rPr>
                        <a:t>Further research on model limitations </a:t>
                      </a:r>
                    </a:p>
                    <a:p>
                      <a:pPr marL="342900" lvl="0" indent="-342900" algn="l">
                        <a:lnSpc>
                          <a:spcPct val="115000"/>
                        </a:lnSpc>
                        <a:spcAft>
                          <a:spcPts val="0"/>
                        </a:spcAft>
                        <a:buFont typeface="Symbol" panose="05050102010706020507" pitchFamily="18" charset="2"/>
                        <a:buChar char=""/>
                      </a:pPr>
                      <a:endParaRPr lang="en-IN" sz="1500" b="0" dirty="0">
                        <a:solidFill>
                          <a:schemeClr val="tx1">
                            <a:lumMod val="75000"/>
                            <a:lumOff val="25000"/>
                          </a:schemeClr>
                        </a:solidFill>
                        <a:effectLst/>
                      </a:endParaRPr>
                    </a:p>
                    <a:p>
                      <a:pPr marL="914400" lvl="1" indent="-457200" algn="l">
                        <a:lnSpc>
                          <a:spcPct val="115000"/>
                        </a:lnSpc>
                        <a:spcAft>
                          <a:spcPts val="0"/>
                        </a:spcAft>
                        <a:buFont typeface="Wingdings" panose="05000000000000000000" pitchFamily="2" charset="2"/>
                        <a:buChar char="Ø"/>
                      </a:pPr>
                      <a:r>
                        <a:rPr lang="en-IN" sz="3400" b="0" dirty="0">
                          <a:solidFill>
                            <a:schemeClr val="tx1">
                              <a:lumMod val="75000"/>
                              <a:lumOff val="25000"/>
                            </a:schemeClr>
                          </a:solidFill>
                          <a:effectLst/>
                        </a:rPr>
                        <a:t>Temperature changes which can lead to snowmelt and Glacial Lake Outburst Floods (GLOFs) further exacerbating floods and landslides</a:t>
                      </a:r>
                    </a:p>
                  </a:txBody>
                  <a:tcPr marL="55946" marR="55946" marT="0" marB="0">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4293037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771041" y="0"/>
            <a:ext cx="10515600" cy="883403"/>
          </a:xfrm>
        </p:spPr>
        <p:txBody>
          <a:bodyPr>
            <a:normAutofit/>
          </a:bodyPr>
          <a:lstStyle/>
          <a:p>
            <a:pPr algn="ctr"/>
            <a:r>
              <a:rPr lang="en-GB" sz="4000" b="1" dirty="0">
                <a:solidFill>
                  <a:srgbClr val="961334"/>
                </a:solidFill>
                <a:latin typeface="+mn-lt"/>
              </a:rPr>
              <a:t>Disaster Risk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14051183"/>
              </p:ext>
            </p:extLst>
          </p:nvPr>
        </p:nvGraphicFramePr>
        <p:xfrm>
          <a:off x="353283" y="883403"/>
          <a:ext cx="11673402" cy="5775032"/>
        </p:xfrm>
        <a:graphic>
          <a:graphicData uri="http://schemas.openxmlformats.org/drawingml/2006/table">
            <a:tbl>
              <a:tblPr firstRow="1" firstCol="1" bandRow="1">
                <a:tableStyleId>{5C22544A-7EE6-4342-B048-85BDC9FD1C3A}</a:tableStyleId>
              </a:tblPr>
              <a:tblGrid>
                <a:gridCol w="11673402">
                  <a:extLst>
                    <a:ext uri="{9D8B030D-6E8A-4147-A177-3AD203B41FA5}">
                      <a16:colId xmlns:a16="http://schemas.microsoft.com/office/drawing/2014/main" val="20000"/>
                    </a:ext>
                  </a:extLst>
                </a:gridCol>
              </a:tblGrid>
              <a:tr h="815174">
                <a:tc>
                  <a:txBody>
                    <a:bodyPr/>
                    <a:lstStyle/>
                    <a:p>
                      <a:pPr algn="ctr">
                        <a:lnSpc>
                          <a:spcPct val="100000"/>
                        </a:lnSpc>
                        <a:spcBef>
                          <a:spcPts val="600"/>
                        </a:spcBef>
                        <a:spcAft>
                          <a:spcPts val="600"/>
                        </a:spcAft>
                      </a:pPr>
                      <a:r>
                        <a:rPr lang="en-IN" sz="3000" dirty="0">
                          <a:solidFill>
                            <a:schemeClr val="tx1">
                              <a:lumMod val="75000"/>
                              <a:lumOff val="25000"/>
                            </a:schemeClr>
                          </a:solidFill>
                          <a:effectLst/>
                        </a:rPr>
                        <a:t>Disaster risk can worsen current development objectives</a:t>
                      </a:r>
                      <a:endParaRPr lang="en-IN" sz="30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5946" marR="55946" marT="0" marB="0">
                    <a:noFill/>
                  </a:tcPr>
                </a:tc>
                <a:extLst>
                  <a:ext uri="{0D108BD9-81ED-4DB2-BD59-A6C34878D82A}">
                    <a16:rowId xmlns:a16="http://schemas.microsoft.com/office/drawing/2014/main" val="10000"/>
                  </a:ext>
                </a:extLst>
              </a:tr>
              <a:tr h="4942124">
                <a:tc>
                  <a:txBody>
                    <a:bodyPr/>
                    <a:lstStyle/>
                    <a:p>
                      <a:pPr marL="342900" lvl="0" indent="-342900" algn="l">
                        <a:lnSpc>
                          <a:spcPct val="115000"/>
                        </a:lnSpc>
                        <a:spcAft>
                          <a:spcPts val="0"/>
                        </a:spcAft>
                        <a:buFont typeface="Symbol" panose="05050102010706020507" pitchFamily="18" charset="2"/>
                        <a:buChar char=""/>
                      </a:pPr>
                      <a:r>
                        <a:rPr lang="en-IN" sz="2700" b="0" dirty="0">
                          <a:solidFill>
                            <a:schemeClr val="tx1">
                              <a:lumMod val="75000"/>
                              <a:lumOff val="25000"/>
                            </a:schemeClr>
                          </a:solidFill>
                          <a:effectLst/>
                        </a:rPr>
                        <a:t>Mainstreaming DM &amp; climate resilience in development programmes; ensuring programmes are sanctioned after conducting comprehensive climate and disaster risk assessments </a:t>
                      </a:r>
                    </a:p>
                    <a:p>
                      <a:pPr marL="342900" lvl="0" indent="-342900" algn="l">
                        <a:lnSpc>
                          <a:spcPct val="115000"/>
                        </a:lnSpc>
                        <a:spcAft>
                          <a:spcPts val="0"/>
                        </a:spcAft>
                        <a:buFont typeface="Symbol" panose="05050102010706020507" pitchFamily="18" charset="2"/>
                        <a:buChar char=""/>
                      </a:pPr>
                      <a:endParaRPr lang="en-IN" sz="1000" b="0" dirty="0">
                        <a:solidFill>
                          <a:schemeClr val="tx1">
                            <a:lumMod val="75000"/>
                            <a:lumOff val="25000"/>
                          </a:schemeClr>
                        </a:solidFill>
                        <a:effectLst/>
                      </a:endParaRPr>
                    </a:p>
                    <a:p>
                      <a:pPr marL="342900" lvl="0" indent="-342900" algn="l">
                        <a:lnSpc>
                          <a:spcPct val="115000"/>
                        </a:lnSpc>
                        <a:spcAft>
                          <a:spcPts val="0"/>
                        </a:spcAft>
                        <a:buFont typeface="Symbol" panose="05050102010706020507" pitchFamily="18" charset="2"/>
                        <a:buChar char=""/>
                      </a:pPr>
                      <a:r>
                        <a:rPr lang="en-IN" sz="2700" b="0" dirty="0">
                          <a:solidFill>
                            <a:schemeClr val="tx1">
                              <a:lumMod val="75000"/>
                              <a:lumOff val="25000"/>
                            </a:schemeClr>
                          </a:solidFill>
                          <a:effectLst/>
                        </a:rPr>
                        <a:t>Ensuring each selected project or initiative has factored sufficient funds to deal with extreme events</a:t>
                      </a:r>
                    </a:p>
                    <a:p>
                      <a:pPr marL="342900" lvl="0" indent="-342900" algn="l">
                        <a:lnSpc>
                          <a:spcPct val="115000"/>
                        </a:lnSpc>
                        <a:spcAft>
                          <a:spcPts val="0"/>
                        </a:spcAft>
                        <a:buFont typeface="Symbol" panose="05050102010706020507" pitchFamily="18" charset="2"/>
                        <a:buChar char=""/>
                      </a:pPr>
                      <a:endParaRPr lang="en-IN" sz="1500" b="0" dirty="0">
                        <a:solidFill>
                          <a:schemeClr val="tx1">
                            <a:lumMod val="75000"/>
                            <a:lumOff val="25000"/>
                          </a:schemeClr>
                        </a:solidFill>
                        <a:effectLst/>
                      </a:endParaRPr>
                    </a:p>
                    <a:p>
                      <a:pPr marL="342900" lvl="0" indent="-342900" algn="l">
                        <a:lnSpc>
                          <a:spcPct val="115000"/>
                        </a:lnSpc>
                        <a:spcAft>
                          <a:spcPts val="0"/>
                        </a:spcAft>
                        <a:buFont typeface="Symbol" panose="05050102010706020507" pitchFamily="18" charset="2"/>
                        <a:buChar char=""/>
                      </a:pPr>
                      <a:r>
                        <a:rPr lang="en-IN" sz="2700" b="0" dirty="0">
                          <a:solidFill>
                            <a:schemeClr val="tx1">
                              <a:lumMod val="75000"/>
                              <a:lumOff val="25000"/>
                            </a:schemeClr>
                          </a:solidFill>
                          <a:effectLst/>
                        </a:rPr>
                        <a:t>Comprehensive risk analysis as well as safety audits for all new and existing infrastructure based on risk analysis report and the VRA. </a:t>
                      </a:r>
                    </a:p>
                    <a:p>
                      <a:pPr marL="342900" lvl="0" indent="-342900" algn="l">
                        <a:lnSpc>
                          <a:spcPct val="115000"/>
                        </a:lnSpc>
                        <a:spcAft>
                          <a:spcPts val="0"/>
                        </a:spcAft>
                        <a:buFont typeface="Symbol" panose="05050102010706020507" pitchFamily="18" charset="2"/>
                        <a:buChar char=""/>
                      </a:pPr>
                      <a:endParaRPr lang="en-IN" sz="1500" b="0" dirty="0">
                        <a:solidFill>
                          <a:schemeClr val="tx1">
                            <a:lumMod val="75000"/>
                            <a:lumOff val="25000"/>
                          </a:schemeClr>
                        </a:solidFill>
                        <a:effectLst/>
                      </a:endParaRPr>
                    </a:p>
                    <a:p>
                      <a:pPr marL="342900" lvl="0" indent="-342900" algn="l">
                        <a:lnSpc>
                          <a:spcPct val="115000"/>
                        </a:lnSpc>
                        <a:spcAft>
                          <a:spcPts val="0"/>
                        </a:spcAft>
                        <a:buFont typeface="Symbol" panose="05050102010706020507" pitchFamily="18" charset="2"/>
                        <a:buChar char=""/>
                      </a:pPr>
                      <a:r>
                        <a:rPr lang="en-IN" sz="2700" b="0" dirty="0">
                          <a:solidFill>
                            <a:schemeClr val="tx1">
                              <a:lumMod val="75000"/>
                              <a:lumOff val="25000"/>
                            </a:schemeClr>
                          </a:solidFill>
                          <a:effectLst/>
                        </a:rPr>
                        <a:t>Ensure incorporation of disaster resistant features in all new constructions as stipulated by national building codes &amp; other Bureau of Indian Standards codes</a:t>
                      </a:r>
                    </a:p>
                  </a:txBody>
                  <a:tcPr marL="55946" marR="55946" marT="0" marB="0">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0873165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User\Dropbox\Acclimatise_Style_pack\Acclimatise - Final Brand - Print\Acclimatise - Final Bran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86824" y="235691"/>
            <a:ext cx="1602448" cy="496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3"/>
          <a:stretch>
            <a:fillRect/>
          </a:stretch>
        </p:blipFill>
        <p:spPr>
          <a:xfrm>
            <a:off x="824249" y="0"/>
            <a:ext cx="9002331" cy="6840536"/>
          </a:xfrm>
          <a:prstGeom prst="rect">
            <a:avLst/>
          </a:prstGeom>
        </p:spPr>
      </p:pic>
      <p:sp>
        <p:nvSpPr>
          <p:cNvPr id="2" name="Title 1"/>
          <p:cNvSpPr>
            <a:spLocks noGrp="1"/>
          </p:cNvSpPr>
          <p:nvPr>
            <p:ph type="title"/>
          </p:nvPr>
        </p:nvSpPr>
        <p:spPr>
          <a:xfrm>
            <a:off x="3322750" y="410253"/>
            <a:ext cx="4003198" cy="566671"/>
          </a:xfrm>
        </p:spPr>
        <p:txBody>
          <a:bodyPr>
            <a:normAutofit/>
          </a:bodyPr>
          <a:lstStyle/>
          <a:p>
            <a:pPr algn="ctr"/>
            <a:r>
              <a:rPr lang="en-GB" sz="3000" b="1" dirty="0">
                <a:solidFill>
                  <a:srgbClr val="961334"/>
                </a:solidFill>
                <a:latin typeface="+mn-lt"/>
              </a:rPr>
              <a:t>Agenda for Action</a:t>
            </a:r>
            <a:endParaRPr lang="en-IN" sz="3000" dirty="0">
              <a:solidFill>
                <a:srgbClr val="961334"/>
              </a:solidFill>
              <a:latin typeface="+mn-lt"/>
            </a:endParaRPr>
          </a:p>
        </p:txBody>
      </p:sp>
    </p:spTree>
    <p:extLst>
      <p:ext uri="{BB962C8B-B14F-4D97-AF65-F5344CB8AC3E}">
        <p14:creationId xmlns:p14="http://schemas.microsoft.com/office/powerpoint/2010/main" val="4909995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75605"/>
            <a:ext cx="10515600" cy="1325563"/>
          </a:xfrm>
        </p:spPr>
        <p:txBody>
          <a:bodyPr>
            <a:normAutofit fontScale="90000"/>
          </a:bodyPr>
          <a:lstStyle/>
          <a:p>
            <a:br>
              <a:rPr lang="en-US" dirty="0"/>
            </a:br>
            <a:br>
              <a:rPr lang="en-US" dirty="0"/>
            </a:br>
            <a:r>
              <a:rPr lang="en-US" b="1" dirty="0">
                <a:solidFill>
                  <a:srgbClr val="961334"/>
                </a:solidFill>
                <a:latin typeface="+mn-lt"/>
              </a:rPr>
              <a:t>Video - Climate Change &amp; Uttarakhand: The Road to Resilience </a:t>
            </a:r>
            <a:br>
              <a:rPr lang="en-US" b="1" dirty="0">
                <a:solidFill>
                  <a:srgbClr val="961334"/>
                </a:solidFill>
                <a:latin typeface="+mn-lt"/>
              </a:rPr>
            </a:br>
            <a:endParaRPr lang="en-US" b="1" dirty="0">
              <a:solidFill>
                <a:srgbClr val="961334"/>
              </a:solidFill>
              <a:latin typeface="+mn-lt"/>
            </a:endParaRPr>
          </a:p>
        </p:txBody>
      </p:sp>
      <p:sp>
        <p:nvSpPr>
          <p:cNvPr id="3" name="Content Placeholder 2"/>
          <p:cNvSpPr>
            <a:spLocks noGrp="1"/>
          </p:cNvSpPr>
          <p:nvPr>
            <p:ph idx="1"/>
          </p:nvPr>
        </p:nvSpPr>
        <p:spPr/>
        <p:txBody>
          <a:bodyPr/>
          <a:lstStyle/>
          <a:p>
            <a:pPr marL="0" indent="0">
              <a:buNone/>
            </a:pPr>
            <a:r>
              <a:rPr lang="en-US" dirty="0"/>
              <a:t> </a:t>
            </a:r>
          </a:p>
        </p:txBody>
      </p:sp>
    </p:spTree>
    <p:extLst>
      <p:ext uri="{BB962C8B-B14F-4D97-AF65-F5344CB8AC3E}">
        <p14:creationId xmlns:p14="http://schemas.microsoft.com/office/powerpoint/2010/main" val="10070031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331" y="0"/>
            <a:ext cx="8126083" cy="855600"/>
          </a:xfrm>
        </p:spPr>
        <p:txBody>
          <a:bodyPr>
            <a:normAutofit/>
          </a:bodyPr>
          <a:lstStyle/>
          <a:p>
            <a:pPr algn="ctr"/>
            <a:r>
              <a:rPr lang="en-IN" sz="3400" b="1" dirty="0">
                <a:solidFill>
                  <a:srgbClr val="961334"/>
                </a:solidFill>
                <a:latin typeface="+mn-lt"/>
              </a:rPr>
              <a:t>Mapping climate action in Uttarakhand </a:t>
            </a:r>
          </a:p>
        </p:txBody>
      </p:sp>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409502" y="707923"/>
            <a:ext cx="7819553" cy="6150078"/>
          </a:xfrm>
          <a:prstGeom prst="rect">
            <a:avLst/>
          </a:prstGeom>
          <a:noFill/>
          <a:ln>
            <a:noFill/>
          </a:ln>
        </p:spPr>
      </p:pic>
      <p:sp>
        <p:nvSpPr>
          <p:cNvPr id="12" name="Rectangle: Rounded Corners 11"/>
          <p:cNvSpPr/>
          <p:nvPr/>
        </p:nvSpPr>
        <p:spPr>
          <a:xfrm>
            <a:off x="9416714" y="2470486"/>
            <a:ext cx="1844842" cy="126732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State Centre for Climate Change</a:t>
            </a:r>
          </a:p>
        </p:txBody>
      </p:sp>
      <p:sp>
        <p:nvSpPr>
          <p:cNvPr id="13" name="Rectangle: Rounded Corners 12"/>
          <p:cNvSpPr/>
          <p:nvPr/>
        </p:nvSpPr>
        <p:spPr>
          <a:xfrm>
            <a:off x="9416714" y="4060797"/>
            <a:ext cx="1844842" cy="1267326"/>
          </a:xfrm>
          <a:prstGeom prst="roundRect">
            <a:avLst/>
          </a:prstGeom>
          <a:solidFill>
            <a:schemeClr val="accent1">
              <a:alpha val="49000"/>
            </a:scheme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(upcoming) Climate Change Knowledge Portal</a:t>
            </a:r>
          </a:p>
        </p:txBody>
      </p:sp>
      <p:sp>
        <p:nvSpPr>
          <p:cNvPr id="16" name="Callout: Line 15"/>
          <p:cNvSpPr/>
          <p:nvPr/>
        </p:nvSpPr>
        <p:spPr>
          <a:xfrm rot="20887106">
            <a:off x="6717088" y="3387856"/>
            <a:ext cx="2501201" cy="617621"/>
          </a:xfrm>
          <a:prstGeom prst="borderCallout1">
            <a:avLst>
              <a:gd name="adj1" fmla="val 42127"/>
              <a:gd name="adj2" fmla="val -5280"/>
              <a:gd name="adj3" fmla="val 13892"/>
              <a:gd name="adj4" fmla="val -3132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Up to 1% sectoral budget allocation for CC</a:t>
            </a:r>
          </a:p>
        </p:txBody>
      </p:sp>
    </p:spTree>
    <p:extLst>
      <p:ext uri="{BB962C8B-B14F-4D97-AF65-F5344CB8AC3E}">
        <p14:creationId xmlns:p14="http://schemas.microsoft.com/office/powerpoint/2010/main" val="3776258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0" y="525997"/>
            <a:ext cx="10515600" cy="855600"/>
          </a:xfrm>
        </p:spPr>
        <p:txBody>
          <a:bodyPr>
            <a:normAutofit fontScale="90000"/>
          </a:bodyPr>
          <a:lstStyle/>
          <a:p>
            <a:r>
              <a:rPr lang="en-GB" sz="4000" b="1" dirty="0">
                <a:solidFill>
                  <a:srgbClr val="961334"/>
                </a:solidFill>
                <a:latin typeface="+mn-lt"/>
              </a:rPr>
              <a:t>Agenda for Climate Action: </a:t>
            </a:r>
            <a:br>
              <a:rPr lang="en-GB" sz="4000" b="1" dirty="0">
                <a:solidFill>
                  <a:srgbClr val="961334"/>
                </a:solidFill>
                <a:latin typeface="+mn-lt"/>
              </a:rPr>
            </a:br>
            <a:r>
              <a:rPr lang="en-GB" sz="4000" dirty="0">
                <a:solidFill>
                  <a:srgbClr val="961334"/>
                </a:solidFill>
              </a:rPr>
              <a:t>Bridging science &amp; policy</a:t>
            </a:r>
            <a:br>
              <a:rPr lang="en-IN" sz="4000" dirty="0"/>
            </a:br>
            <a:endParaRPr lang="en-IN" sz="4000" dirty="0">
              <a:solidFill>
                <a:srgbClr val="961334"/>
              </a:solidFill>
              <a:latin typeface="+mn-lt"/>
            </a:endParaRPr>
          </a:p>
        </p:txBody>
      </p:sp>
      <p:graphicFrame>
        <p:nvGraphicFramePr>
          <p:cNvPr id="9" name="Diagram 8"/>
          <p:cNvGraphicFramePr/>
          <p:nvPr>
            <p:extLst>
              <p:ext uri="{D42A27DB-BD31-4B8C-83A1-F6EECF244321}">
                <p14:modId xmlns:p14="http://schemas.microsoft.com/office/powerpoint/2010/main" val="123596531"/>
              </p:ext>
            </p:extLst>
          </p:nvPr>
        </p:nvGraphicFramePr>
        <p:xfrm>
          <a:off x="2727158" y="1239194"/>
          <a:ext cx="6496513" cy="63160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363431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5830" y="191010"/>
            <a:ext cx="10515600" cy="6176963"/>
          </a:xfrm>
        </p:spPr>
        <p:txBody>
          <a:bodyPr/>
          <a:lstStyle/>
          <a:p>
            <a:pPr marL="0" indent="0">
              <a:buNone/>
            </a:pPr>
            <a:r>
              <a:rPr lang="en-GB" b="1" dirty="0">
                <a:solidFill>
                  <a:srgbClr val="961334"/>
                </a:solidFill>
              </a:rPr>
              <a:t>Agriculture</a:t>
            </a:r>
            <a:endParaRPr lang="en-GB" b="1" dirty="0"/>
          </a:p>
        </p:txBody>
      </p:sp>
      <p:pic>
        <p:nvPicPr>
          <p:cNvPr id="1028"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22273" t="13654" r="20574" b="6250"/>
          <a:stretch/>
        </p:blipFill>
        <p:spPr bwMode="auto">
          <a:xfrm>
            <a:off x="3283417" y="0"/>
            <a:ext cx="8703867"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04715" y="968990"/>
            <a:ext cx="3078701" cy="2169825"/>
          </a:xfrm>
          <a:prstGeom prst="rect">
            <a:avLst/>
          </a:prstGeom>
          <a:noFill/>
        </p:spPr>
        <p:txBody>
          <a:bodyPr wrap="square" rtlCol="0">
            <a:spAutoFit/>
          </a:bodyPr>
          <a:lstStyle/>
          <a:p>
            <a:r>
              <a:rPr lang="en-IN" b="1" dirty="0"/>
              <a:t>Climate Impact Areas</a:t>
            </a:r>
          </a:p>
          <a:p>
            <a:endParaRPr lang="en-IN" dirty="0"/>
          </a:p>
          <a:p>
            <a:pPr marL="342900" indent="-342900">
              <a:lnSpc>
                <a:spcPct val="150000"/>
              </a:lnSpc>
              <a:buFont typeface="+mj-lt"/>
              <a:buAutoNum type="arabicPeriod"/>
            </a:pPr>
            <a:r>
              <a:rPr lang="en-IN" b="1" dirty="0"/>
              <a:t>Increased water stress</a:t>
            </a:r>
          </a:p>
          <a:p>
            <a:pPr marL="342900" indent="-342900">
              <a:lnSpc>
                <a:spcPct val="150000"/>
              </a:lnSpc>
              <a:buFont typeface="+mj-lt"/>
              <a:buAutoNum type="arabicPeriod"/>
            </a:pPr>
            <a:r>
              <a:rPr lang="en-IN" dirty="0"/>
              <a:t>Increased risk of flooding</a:t>
            </a:r>
          </a:p>
          <a:p>
            <a:pPr marL="342900" indent="-342900">
              <a:lnSpc>
                <a:spcPct val="150000"/>
              </a:lnSpc>
              <a:buFont typeface="+mj-lt"/>
              <a:buAutoNum type="arabicPeriod"/>
            </a:pPr>
            <a:r>
              <a:rPr lang="en-IN" dirty="0"/>
              <a:t>Changes in crop yields</a:t>
            </a:r>
          </a:p>
          <a:p>
            <a:endParaRPr lang="en-IN" dirty="0"/>
          </a:p>
        </p:txBody>
      </p:sp>
    </p:spTree>
    <p:extLst>
      <p:ext uri="{BB962C8B-B14F-4D97-AF65-F5344CB8AC3E}">
        <p14:creationId xmlns:p14="http://schemas.microsoft.com/office/powerpoint/2010/main" val="15432180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4462" y="119795"/>
            <a:ext cx="11119338" cy="6057168"/>
          </a:xfrm>
        </p:spPr>
        <p:txBody>
          <a:bodyPr/>
          <a:lstStyle/>
          <a:p>
            <a:pPr marL="0" indent="0">
              <a:buNone/>
            </a:pPr>
            <a:r>
              <a:rPr lang="en-GB" b="1" dirty="0">
                <a:solidFill>
                  <a:srgbClr val="961334"/>
                </a:solidFill>
              </a:rPr>
              <a:t>Agriculture</a:t>
            </a:r>
            <a:endParaRPr lang="en-GB" b="1" dirty="0"/>
          </a:p>
          <a:p>
            <a:endParaRPr lang="en-GB" dirty="0"/>
          </a:p>
        </p:txBody>
      </p:sp>
      <p:pic>
        <p:nvPicPr>
          <p:cNvPr id="2052"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22533" t="14754" r="20966" b="6250"/>
          <a:stretch/>
        </p:blipFill>
        <p:spPr bwMode="auto">
          <a:xfrm>
            <a:off x="2836984" y="119795"/>
            <a:ext cx="8724385" cy="6858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746945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a:stretch>
            <a:fillRect/>
          </a:stretch>
        </p:blipFill>
        <p:spPr>
          <a:xfrm>
            <a:off x="1073493" y="168709"/>
            <a:ext cx="10466049" cy="6450333"/>
          </a:xfrm>
          <a:prstGeom prst="rect">
            <a:avLst/>
          </a:prstGeom>
        </p:spPr>
      </p:pic>
      <p:sp>
        <p:nvSpPr>
          <p:cNvPr id="2" name="Title 1"/>
          <p:cNvSpPr>
            <a:spLocks noGrp="1"/>
          </p:cNvSpPr>
          <p:nvPr>
            <p:ph type="title"/>
          </p:nvPr>
        </p:nvSpPr>
        <p:spPr>
          <a:xfrm>
            <a:off x="256260" y="168709"/>
            <a:ext cx="4217158" cy="598799"/>
          </a:xfrm>
        </p:spPr>
        <p:txBody>
          <a:bodyPr>
            <a:normAutofit fontScale="90000"/>
          </a:bodyPr>
          <a:lstStyle/>
          <a:p>
            <a:pPr algn="ctr"/>
            <a:r>
              <a:rPr lang="en-GB" sz="3200" b="1" dirty="0">
                <a:solidFill>
                  <a:srgbClr val="961334"/>
                </a:solidFill>
                <a:latin typeface="+mn-lt"/>
              </a:rPr>
              <a:t>Agenda for Climate Action</a:t>
            </a:r>
            <a:endParaRPr lang="en-IN" sz="3200" dirty="0">
              <a:solidFill>
                <a:srgbClr val="961334"/>
              </a:solidFill>
              <a:latin typeface="+mn-lt"/>
            </a:endParaRPr>
          </a:p>
        </p:txBody>
      </p:sp>
    </p:spTree>
    <p:extLst>
      <p:ext uri="{BB962C8B-B14F-4D97-AF65-F5344CB8AC3E}">
        <p14:creationId xmlns:p14="http://schemas.microsoft.com/office/powerpoint/2010/main" val="34465632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3715</TotalTime>
  <Words>2724</Words>
  <Application>Microsoft Office PowerPoint</Application>
  <PresentationFormat>Widescreen</PresentationFormat>
  <Paragraphs>358</Paragraphs>
  <Slides>35</Slides>
  <Notes>23</Notes>
  <HiddenSlides>14</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35</vt:i4>
      </vt:variant>
    </vt:vector>
  </HeadingPairs>
  <TitlesOfParts>
    <vt:vector size="42" baseType="lpstr">
      <vt:lpstr>Arial</vt:lpstr>
      <vt:lpstr>Calibri</vt:lpstr>
      <vt:lpstr>Calibri Light</vt:lpstr>
      <vt:lpstr>Symbol</vt:lpstr>
      <vt:lpstr>Times New Roman</vt:lpstr>
      <vt:lpstr>Wingdings</vt:lpstr>
      <vt:lpstr>Office Theme</vt:lpstr>
      <vt:lpstr> Bridging Science and Policy in India’s State Action Plans on Climate Change</vt:lpstr>
      <vt:lpstr> Today’s presentation</vt:lpstr>
      <vt:lpstr>State Climate Plans in India: current context </vt:lpstr>
      <vt:lpstr>  Video - Climate Change &amp; Uttarakhand: The Road to Resilience  </vt:lpstr>
      <vt:lpstr>Mapping climate action in Uttarakhand </vt:lpstr>
      <vt:lpstr>Agenda for Climate Action:  Bridging science &amp; policy </vt:lpstr>
      <vt:lpstr>PowerPoint Presentation</vt:lpstr>
      <vt:lpstr>PowerPoint Presentation</vt:lpstr>
      <vt:lpstr>Agenda for Climate Action</vt:lpstr>
      <vt:lpstr>PowerPoint Presentation</vt:lpstr>
      <vt:lpstr>Agenda for Action</vt:lpstr>
      <vt:lpstr>Agenda for Climate Action </vt:lpstr>
      <vt:lpstr>Agenda for Climate Action: Next steps for all sectors</vt:lpstr>
      <vt:lpstr> Decision-making in the face of uncertainty</vt:lpstr>
      <vt:lpstr> Key insights</vt:lpstr>
      <vt:lpstr> International policy implications</vt:lpstr>
      <vt:lpstr> Questions for reflection</vt:lpstr>
      <vt:lpstr>Thank you!</vt:lpstr>
      <vt:lpstr>Backup slides</vt:lpstr>
      <vt:lpstr>Sectors addressed by the VRA</vt:lpstr>
      <vt:lpstr>State climate Plans: funding so far </vt:lpstr>
      <vt:lpstr>State Climate Plans in India: funding so far </vt:lpstr>
      <vt:lpstr>PowerPoint Presentation</vt:lpstr>
      <vt:lpstr>Agenda for Action: Forestry</vt:lpstr>
      <vt:lpstr>Agenda for Action</vt:lpstr>
      <vt:lpstr>PowerPoint Presentation</vt:lpstr>
      <vt:lpstr>PowerPoint Presentation</vt:lpstr>
      <vt:lpstr>Agenda for Action: Health</vt:lpstr>
      <vt:lpstr>Agenda for Action</vt:lpstr>
      <vt:lpstr>PowerPoint Presentation</vt:lpstr>
      <vt:lpstr>Disaster Risk </vt:lpstr>
      <vt:lpstr>Disaster Risk </vt:lpstr>
      <vt:lpstr>Disaster Risk </vt:lpstr>
      <vt:lpstr>Disaster Risk </vt:lpstr>
      <vt:lpstr>Agenda for Action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Agenda For Action</dc:title>
  <dc:creator>Anu Jogesh</dc:creator>
  <cp:lastModifiedBy>Jennifer Steeves</cp:lastModifiedBy>
  <cp:revision>139</cp:revision>
  <dcterms:created xsi:type="dcterms:W3CDTF">2016-09-06T09:27:39Z</dcterms:created>
  <dcterms:modified xsi:type="dcterms:W3CDTF">2017-03-08T03:00:29Z</dcterms:modified>
</cp:coreProperties>
</file>